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13" r:id="rId2"/>
  </p:sldMasterIdLst>
  <p:notesMasterIdLst>
    <p:notesMasterId r:id="rId9"/>
  </p:notesMasterIdLst>
  <p:handoutMasterIdLst>
    <p:handoutMasterId r:id="rId10"/>
  </p:handoutMasterIdLst>
  <p:sldIdLst>
    <p:sldId id="295" r:id="rId3"/>
    <p:sldId id="299" r:id="rId4"/>
    <p:sldId id="302" r:id="rId5"/>
    <p:sldId id="301" r:id="rId6"/>
    <p:sldId id="303" r:id="rId7"/>
    <p:sldId id="300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9"/>
    <a:srgbClr val="7A7A7A"/>
    <a:srgbClr val="BC8834"/>
    <a:srgbClr val="E3BF43"/>
    <a:srgbClr val="BCBCBC"/>
    <a:srgbClr val="C5C5C5"/>
    <a:srgbClr val="575757"/>
    <a:srgbClr val="EBEBEB"/>
    <a:srgbClr val="909090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96433" autoAdjust="0"/>
  </p:normalViewPr>
  <p:slideViewPr>
    <p:cSldViewPr>
      <p:cViewPr varScale="1">
        <p:scale>
          <a:sx n="109" d="100"/>
          <a:sy n="109" d="100"/>
        </p:scale>
        <p:origin x="15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9843165168"/>
          <c:y val="0.17700153315896"/>
          <c:w val="0.50603161428534005"/>
          <c:h val="0.615208672285543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7A7A7A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Kontokorentní úvěry</c:v>
                </c:pt>
                <c:pt idx="1">
                  <c:v>Provozní financování</c:v>
                </c:pt>
                <c:pt idx="2">
                  <c:v>Investiční úvěry</c:v>
                </c:pt>
                <c:pt idx="3">
                  <c:v>Factoring a odkup pohledávek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558.78300000000002</c:v>
                </c:pt>
                <c:pt idx="1">
                  <c:v>588.24460499999998</c:v>
                </c:pt>
                <c:pt idx="2">
                  <c:v>1691.4161461400001</c:v>
                </c:pt>
                <c:pt idx="3">
                  <c:v>345.80225227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F97D1-DF6D-4302-B991-7C2C00D4736A}" type="datetimeFigureOut">
              <a:rPr lang="cs-CZ" smtClean="0"/>
              <a:pPr/>
              <a:t>05.06.2017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DD555-0A73-4BAE-A2C9-92EC6EA155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023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92C8A-CF8C-4532-A877-A3F0628B068A}" type="datetimeFigureOut">
              <a:rPr lang="cs-CZ" smtClean="0"/>
              <a:pPr/>
              <a:t>05.06.2017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B5C6E-9187-426E-90DE-B6840C2CEB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24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139952" y="2247007"/>
            <a:ext cx="4318248" cy="1470025"/>
          </a:xfrm>
        </p:spPr>
        <p:txBody>
          <a:bodyPr anchor="t">
            <a:normAutofit/>
          </a:bodyPr>
          <a:lstStyle>
            <a:lvl1pPr>
              <a:defRPr sz="3000" b="0" baseline="0">
                <a:solidFill>
                  <a:srgbClr val="E7E5E1"/>
                </a:solidFill>
                <a:latin typeface="Futura T OT Light" pitchFamily="50" charset="0"/>
              </a:defRPr>
            </a:lvl1pPr>
          </a:lstStyle>
          <a:p>
            <a:r>
              <a:rPr lang="cs-CZ" dirty="0" smtClean="0"/>
              <a:t>KLIKNUTÍM VLOŽÍTE NADPIS.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139952" y="3933056"/>
            <a:ext cx="4320480" cy="936104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E7E5E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vložíte podnadpis.</a:t>
            </a:r>
            <a:endParaRPr lang="cs-CZ" dirty="0"/>
          </a:p>
        </p:txBody>
      </p:sp>
      <p:pic>
        <p:nvPicPr>
          <p:cNvPr id="1026" name="Picture 2" descr="C:\Users\Pavla\Documents\Pája\PRACE\PPT_RB\logo\RB_PPT_slides-1-2_logo-N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344" y="476672"/>
            <a:ext cx="828000" cy="828000"/>
          </a:xfrm>
          <a:prstGeom prst="rect">
            <a:avLst/>
          </a:prstGeom>
          <a:noFill/>
        </p:spPr>
      </p:pic>
      <p:pic>
        <p:nvPicPr>
          <p:cNvPr id="1027" name="Picture 3" descr="C:\Users\Pavla\Documents\Pája\PRACE\PPT_RB\logo\RB_PPT_slides-1-2_logo-KNB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440" y="476672"/>
            <a:ext cx="828000" cy="828000"/>
          </a:xfrm>
          <a:prstGeom prst="rect">
            <a:avLst/>
          </a:prstGeom>
          <a:noFill/>
        </p:spPr>
      </p:pic>
      <p:pic>
        <p:nvPicPr>
          <p:cNvPr id="6" name="Picture 3" descr="C:\Users\Pavla\Documents\Pája\PRACE\PPT_RB_premium\podklady\PB_CZ_str01_logo_RPB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5517430"/>
            <a:ext cx="3349973" cy="1340569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5" y="335307"/>
            <a:ext cx="4082954" cy="652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6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95536" y="1052736"/>
            <a:ext cx="8352928" cy="216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5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Pavla\Desktop\pozadi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139952" y="2247007"/>
            <a:ext cx="4318248" cy="1470025"/>
          </a:xfrm>
        </p:spPr>
        <p:txBody>
          <a:bodyPr anchor="t">
            <a:normAutofit/>
          </a:bodyPr>
          <a:lstStyle>
            <a:lvl1pPr>
              <a:defRPr sz="3000" baseline="0">
                <a:latin typeface="Futura T OT Light" panose="02000000000000000000" pitchFamily="50" charset="0"/>
              </a:defRPr>
            </a:lvl1pPr>
          </a:lstStyle>
          <a:p>
            <a:r>
              <a:rPr lang="cs-CZ" dirty="0" smtClean="0"/>
              <a:t>Kliknutím vložíte nadpis.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139952" y="3933056"/>
            <a:ext cx="4320480" cy="93610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vložíte podnadpis.</a:t>
            </a:r>
            <a:endParaRPr lang="cs-CZ" dirty="0"/>
          </a:p>
        </p:txBody>
      </p:sp>
      <p:pic>
        <p:nvPicPr>
          <p:cNvPr id="6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7791" y="260648"/>
            <a:ext cx="1946209" cy="864095"/>
          </a:xfrm>
          <a:prstGeom prst="rect">
            <a:avLst/>
          </a:prstGeom>
          <a:noFill/>
        </p:spPr>
      </p:pic>
      <p:pic>
        <p:nvPicPr>
          <p:cNvPr id="10" name="Picture 8" descr="C:\Users\Pavla\Documents\Pája\PRACE\PPT_RB\png (2)\RB_PPT_slides-1_kriz.png"/>
          <p:cNvPicPr>
            <a:picLocks noChangeAspect="1" noChangeArrowheads="1"/>
          </p:cNvPicPr>
          <p:nvPr userDrawn="1"/>
        </p:nvPicPr>
        <p:blipFill>
          <a:blip r:embed="rId4" cstate="print"/>
          <a:srcRect l="20822"/>
          <a:stretch>
            <a:fillRect/>
          </a:stretch>
        </p:blipFill>
        <p:spPr bwMode="auto">
          <a:xfrm>
            <a:off x="0" y="2852936"/>
            <a:ext cx="3424627" cy="4005064"/>
          </a:xfrm>
          <a:prstGeom prst="rect">
            <a:avLst/>
          </a:prstGeom>
          <a:noFill/>
        </p:spPr>
      </p:pic>
      <p:pic>
        <p:nvPicPr>
          <p:cNvPr id="1026" name="Picture 2" descr="C:\Users\Pavla\Documents\Pája\PRACE\PPT_RB\logo\RB_PPT_slides-1-2_logo-NB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5877272"/>
            <a:ext cx="828000" cy="828000"/>
          </a:xfrm>
          <a:prstGeom prst="rect">
            <a:avLst/>
          </a:prstGeom>
          <a:noFill/>
        </p:spPr>
      </p:pic>
      <p:pic>
        <p:nvPicPr>
          <p:cNvPr id="1027" name="Picture 3" descr="C:\Users\Pavla\Documents\Pája\PRACE\PPT_RB\logo\RB_PPT_slides-1-2_logo-KNB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5877272"/>
            <a:ext cx="828000" cy="82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0853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Pavla\Desktop\pozadi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</p:spPr>
      </p:pic>
      <p:pic>
        <p:nvPicPr>
          <p:cNvPr id="1032" name="Picture 8" descr="C:\Users\Pavla\Documents\Pája\PRACE\PPT_RB\png (2)\RB_PPT_slides-1_kriz.png"/>
          <p:cNvPicPr>
            <a:picLocks noChangeAspect="1" noChangeArrowheads="1"/>
          </p:cNvPicPr>
          <p:nvPr userDrawn="1"/>
        </p:nvPicPr>
        <p:blipFill>
          <a:blip r:embed="rId3" cstate="print"/>
          <a:srcRect t="2047" r="17126" b="16053"/>
          <a:stretch>
            <a:fillRect/>
          </a:stretch>
        </p:blipFill>
        <p:spPr bwMode="auto">
          <a:xfrm>
            <a:off x="1649666" y="0"/>
            <a:ext cx="7494334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69776" y="2967087"/>
            <a:ext cx="2806080" cy="1470025"/>
          </a:xfrm>
        </p:spPr>
        <p:txBody>
          <a:bodyPr anchor="t">
            <a:noAutofit/>
          </a:bodyPr>
          <a:lstStyle>
            <a:lvl1pPr algn="l">
              <a:defRPr sz="3000">
                <a:latin typeface="Futura T OT Light" panose="02000000000000000000" pitchFamily="50" charset="0"/>
              </a:defRPr>
            </a:lvl1pPr>
          </a:lstStyle>
          <a:p>
            <a:r>
              <a:rPr lang="cs-CZ" dirty="0" smtClean="0"/>
              <a:t>Kliknutím vložíte nadpis.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67544" y="4700736"/>
            <a:ext cx="2808312" cy="9605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 smtClean="0"/>
              <a:t>Kliknutím vložíte podnadpis.</a:t>
            </a:r>
          </a:p>
        </p:txBody>
      </p:sp>
      <p:pic>
        <p:nvPicPr>
          <p:cNvPr id="13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7791" y="260648"/>
            <a:ext cx="1946209" cy="864095"/>
          </a:xfrm>
          <a:prstGeom prst="rect">
            <a:avLst/>
          </a:prstGeom>
          <a:noFill/>
        </p:spPr>
      </p:pic>
      <p:pic>
        <p:nvPicPr>
          <p:cNvPr id="9" name="Picture 2" descr="C:\Users\Pavla\Documents\Pája\PRACE\PPT_RB\logo\RB_PPT_slides-1-2_logo-NB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0392" y="5949280"/>
            <a:ext cx="648000" cy="648000"/>
          </a:xfrm>
          <a:prstGeom prst="rect">
            <a:avLst/>
          </a:prstGeom>
          <a:noFill/>
        </p:spPr>
      </p:pic>
      <p:pic>
        <p:nvPicPr>
          <p:cNvPr id="10" name="Picture 3" descr="C:\Users\Pavla\Documents\Pája\PRACE\PPT_RB\logo\RB_PPT_slides-1-2_logo-KNB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5949200"/>
            <a:ext cx="648000" cy="6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0315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ředělový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Pavla\Desktop\pozadi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67544" y="3471143"/>
            <a:ext cx="3816424" cy="965969"/>
          </a:xfrm>
        </p:spPr>
        <p:txBody>
          <a:bodyPr anchor="t">
            <a:noAutofit/>
          </a:bodyPr>
          <a:lstStyle>
            <a:lvl1pPr algn="l">
              <a:defRPr sz="3000">
                <a:latin typeface="Futura T OT Light" panose="02000000000000000000" pitchFamily="50" charset="0"/>
              </a:defRPr>
            </a:lvl1pPr>
          </a:lstStyle>
          <a:p>
            <a:r>
              <a:rPr lang="cs-CZ" dirty="0" smtClean="0"/>
              <a:t>Kliknutím vložíte nadpis.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67544" y="4772744"/>
            <a:ext cx="3816424" cy="9605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 smtClean="0"/>
              <a:t>Kliknutím vložíte podnadpis.</a:t>
            </a:r>
          </a:p>
        </p:txBody>
      </p:sp>
      <p:pic>
        <p:nvPicPr>
          <p:cNvPr id="2050" name="Picture 2" descr="C:\Users\Pavla\Documents\Pája\PRACE\PPT_RB\png (2)\RB_PPT_slides-3-5_kriz.png"/>
          <p:cNvPicPr>
            <a:picLocks noChangeAspect="1" noChangeArrowheads="1"/>
          </p:cNvPicPr>
          <p:nvPr userDrawn="1"/>
        </p:nvPicPr>
        <p:blipFill>
          <a:blip r:embed="rId3" cstate="print"/>
          <a:srcRect r="18961" b="8382"/>
          <a:stretch>
            <a:fillRect/>
          </a:stretch>
        </p:blipFill>
        <p:spPr bwMode="auto">
          <a:xfrm>
            <a:off x="4371476" y="1836182"/>
            <a:ext cx="4772524" cy="5021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7755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ředělový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vla\Desktop\pozadi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67544" y="3471143"/>
            <a:ext cx="3816424" cy="965969"/>
          </a:xfrm>
        </p:spPr>
        <p:txBody>
          <a:bodyPr anchor="t">
            <a:noAutofit/>
          </a:bodyPr>
          <a:lstStyle>
            <a:lvl1pPr algn="l">
              <a:defRPr sz="3000">
                <a:latin typeface="Futura T OT Light" panose="02000000000000000000" pitchFamily="50" charset="0"/>
              </a:defRPr>
            </a:lvl1pPr>
          </a:lstStyle>
          <a:p>
            <a:r>
              <a:rPr lang="cs-CZ" dirty="0" smtClean="0"/>
              <a:t>Kliknutím vložíte nadpis.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67544" y="4772744"/>
            <a:ext cx="3816424" cy="9605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 smtClean="0"/>
              <a:t>Kliknutím vložíte podnadpis.</a:t>
            </a:r>
          </a:p>
        </p:txBody>
      </p:sp>
      <p:pic>
        <p:nvPicPr>
          <p:cNvPr id="2050" name="Picture 2" descr="C:\Users\Pavla\Documents\Pája\PRACE\PPT_RB\png (2)\RB_PPT_slides-3-5_kriz.png"/>
          <p:cNvPicPr>
            <a:picLocks noChangeAspect="1" noChangeArrowheads="1"/>
          </p:cNvPicPr>
          <p:nvPr userDrawn="1"/>
        </p:nvPicPr>
        <p:blipFill>
          <a:blip r:embed="rId3" cstate="print"/>
          <a:srcRect r="18961" b="8382"/>
          <a:stretch>
            <a:fillRect/>
          </a:stretch>
        </p:blipFill>
        <p:spPr bwMode="auto">
          <a:xfrm>
            <a:off x="4371476" y="1836182"/>
            <a:ext cx="4772524" cy="5021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2348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ředělový sníme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vla\Desktop\pozadi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83" y="6350"/>
            <a:ext cx="9152483" cy="685165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67544" y="3471143"/>
            <a:ext cx="3816424" cy="965969"/>
          </a:xfrm>
        </p:spPr>
        <p:txBody>
          <a:bodyPr anchor="t">
            <a:noAutofit/>
          </a:bodyPr>
          <a:lstStyle>
            <a:lvl1pPr algn="l">
              <a:defRPr sz="3000">
                <a:latin typeface="Futura T OT Light" panose="02000000000000000000" pitchFamily="50" charset="0"/>
              </a:defRPr>
            </a:lvl1pPr>
          </a:lstStyle>
          <a:p>
            <a:r>
              <a:rPr lang="cs-CZ" dirty="0" smtClean="0"/>
              <a:t>Kliknutím vložíte nadpis.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67544" y="4772744"/>
            <a:ext cx="3816424" cy="9605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 smtClean="0"/>
              <a:t>Kliknutím vložíte podnadpis.</a:t>
            </a:r>
          </a:p>
        </p:txBody>
      </p:sp>
      <p:pic>
        <p:nvPicPr>
          <p:cNvPr id="2050" name="Picture 2" descr="C:\Users\Pavla\Documents\Pája\PRACE\PPT_RB\png (2)\RB_PPT_slides-3-5_kriz.png"/>
          <p:cNvPicPr>
            <a:picLocks noChangeAspect="1" noChangeArrowheads="1"/>
          </p:cNvPicPr>
          <p:nvPr userDrawn="1"/>
        </p:nvPicPr>
        <p:blipFill>
          <a:blip r:embed="rId3" cstate="print"/>
          <a:srcRect r="18961" b="8382"/>
          <a:stretch>
            <a:fillRect/>
          </a:stretch>
        </p:blipFill>
        <p:spPr bwMode="auto">
          <a:xfrm>
            <a:off x="4371476" y="1836182"/>
            <a:ext cx="4772524" cy="5021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7550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 smtClean="0"/>
              <a:t>Kliknutím vložíte nadpis.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6995120" cy="5328592"/>
          </a:xfrm>
        </p:spPr>
        <p:txBody>
          <a:bodyPr/>
          <a:lstStyle>
            <a:lvl1pPr marL="0">
              <a:buFont typeface="Wingdings" pitchFamily="2" charset="2"/>
              <a:buChar char="§"/>
              <a:defRPr sz="1800"/>
            </a:lvl1pPr>
          </a:lstStyle>
          <a:p>
            <a:pPr lvl="0"/>
            <a:r>
              <a:rPr lang="cs-CZ" dirty="0" smtClean="0"/>
              <a:t>Kliknutím vložíte text.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>
                <a:solidFill>
                  <a:srgbClr val="303030"/>
                </a:solidFill>
              </a:rPr>
              <a:pPr/>
              <a:t>‹#›</a:t>
            </a:fld>
            <a:endParaRPr lang="cs-CZ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06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 smtClean="0"/>
              <a:t>Kliknutím vložíte nadpis.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6995120" cy="5328592"/>
          </a:xfrm>
        </p:spPr>
        <p:txBody>
          <a:bodyPr/>
          <a:lstStyle>
            <a:lvl1pPr marL="0">
              <a:buFont typeface="Wingdings" pitchFamily="2" charset="2"/>
              <a:buChar char="§"/>
              <a:defRPr sz="1800"/>
            </a:lvl1pPr>
          </a:lstStyle>
          <a:p>
            <a:pPr lvl="0"/>
            <a:r>
              <a:rPr lang="cs-CZ" dirty="0" smtClean="0"/>
              <a:t>Kliknutím vložíte text.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92976" y="615603"/>
            <a:ext cx="442392" cy="365125"/>
          </a:xfrm>
        </p:spPr>
        <p:txBody>
          <a:bodyPr/>
          <a:lstStyle/>
          <a:p>
            <a:fld id="{DBD4B5FF-EFB1-4735-9F78-BE0143DE0338}" type="slidenum">
              <a:rPr lang="cs-CZ" smtClean="0">
                <a:solidFill>
                  <a:srgbClr val="303030"/>
                </a:solidFill>
              </a:rPr>
              <a:pPr/>
              <a:t>‹#›</a:t>
            </a:fld>
            <a:endParaRPr lang="cs-CZ" dirty="0">
              <a:solidFill>
                <a:srgbClr val="303030"/>
              </a:solidFill>
            </a:endParaRPr>
          </a:p>
        </p:txBody>
      </p:sp>
      <p:pic>
        <p:nvPicPr>
          <p:cNvPr id="7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866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 smtClean="0"/>
              <a:t>Kliknutím vložíte nadpis.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1340768"/>
            <a:ext cx="4038600" cy="5328592"/>
          </a:xfrm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 smtClean="0"/>
              <a:t>KLIKNUTÍM VLOŽÍTE TEXT.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340768"/>
            <a:ext cx="4038600" cy="4248472"/>
          </a:xfrm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 smtClean="0"/>
              <a:t>KLIKNUTÍM VLOŽÍTE TEXT.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>
                <a:solidFill>
                  <a:srgbClr val="303030"/>
                </a:solidFill>
              </a:rPr>
              <a:pPr/>
              <a:t>‹#›</a:t>
            </a:fld>
            <a:endParaRPr lang="cs-CZ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10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 smtClean="0"/>
              <a:t>Kliknutím vložíte nadpis.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1340768"/>
            <a:ext cx="4038600" cy="5328592"/>
          </a:xfrm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 smtClean="0"/>
              <a:t>KLIKNUTÍM VLOŽÍTE TEXT.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340768"/>
            <a:ext cx="4038600" cy="4248472"/>
          </a:xfrm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 smtClean="0"/>
              <a:t>KLIKNUTÍM VLOŽÍTE TEXT.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92976" y="620688"/>
            <a:ext cx="442392" cy="365125"/>
          </a:xfrm>
        </p:spPr>
        <p:txBody>
          <a:bodyPr/>
          <a:lstStyle/>
          <a:p>
            <a:fld id="{16CD87F0-D85C-43F2-901A-A4F4E1D5AF8E}" type="slidenum">
              <a:rPr lang="cs-CZ" smtClean="0">
                <a:solidFill>
                  <a:srgbClr val="303030"/>
                </a:solidFill>
              </a:rPr>
              <a:pPr/>
              <a:t>‹#›</a:t>
            </a:fld>
            <a:endParaRPr lang="cs-CZ">
              <a:solidFill>
                <a:srgbClr val="303030"/>
              </a:solidFill>
            </a:endParaRPr>
          </a:p>
        </p:txBody>
      </p:sp>
      <p:pic>
        <p:nvPicPr>
          <p:cNvPr id="6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2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69776" y="2708920"/>
            <a:ext cx="3670176" cy="1470025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rgbClr val="E7E5E1"/>
                </a:solidFill>
                <a:latin typeface="Futura T OT Light" pitchFamily="50" charset="0"/>
              </a:defRPr>
            </a:lvl1pPr>
          </a:lstStyle>
          <a:p>
            <a:r>
              <a:rPr lang="cs-CZ" dirty="0" smtClean="0"/>
              <a:t>KLIKNUTÍM VLOŽÍTE NADPIS.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67544" y="4365104"/>
            <a:ext cx="3672408" cy="96051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E7E5E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vložíte podnadpis.</a:t>
            </a:r>
            <a:endParaRPr lang="cs-CZ" dirty="0"/>
          </a:p>
        </p:txBody>
      </p:sp>
      <p:pic>
        <p:nvPicPr>
          <p:cNvPr id="1026" name="Picture 2" descr="C:\Users\Pavla\Desktop\png\PB_CZ_str02_kon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5651" y="807566"/>
            <a:ext cx="4958349" cy="6050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9286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vložíte nadpis.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340768"/>
            <a:ext cx="4040188" cy="63976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1" cap="all" baseline="0">
                <a:latin typeface="Futura T OT Light" panose="020000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 smtClean="0"/>
              <a:t>Kliknutím vložíte text.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060848"/>
            <a:ext cx="4040188" cy="4608512"/>
          </a:xfrm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 smtClean="0"/>
              <a:t>Kliknutím vložíte text.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340768"/>
            <a:ext cx="4041775" cy="63976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1" cap="all" baseline="0">
                <a:latin typeface="Futura T OT Light" panose="020000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 smtClean="0"/>
              <a:t>Kliknutím vložíte text.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5" y="2060848"/>
            <a:ext cx="4041775" cy="3528392"/>
          </a:xfrm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 smtClean="0"/>
              <a:t>Kliknutím vložíte text.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>
                <a:solidFill>
                  <a:srgbClr val="303030"/>
                </a:solidFill>
              </a:rPr>
              <a:pPr/>
              <a:t>‹#›</a:t>
            </a:fld>
            <a:endParaRPr lang="cs-CZ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99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vložíte nadpis.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340768"/>
            <a:ext cx="4040188" cy="63976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1" cap="all" baseline="0">
                <a:latin typeface="Futura T OT Light" panose="020000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 smtClean="0"/>
              <a:t>Kliknutím vložíte text.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060848"/>
            <a:ext cx="4040188" cy="4608512"/>
          </a:xfrm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 smtClean="0"/>
              <a:t>Kliknutím vložíte text.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340768"/>
            <a:ext cx="4041775" cy="63976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1" cap="all" baseline="0">
                <a:latin typeface="Futura T OT Light" panose="020000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 smtClean="0"/>
              <a:t>Kliknutím vložíte text.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5" y="2060848"/>
            <a:ext cx="4041775" cy="3528392"/>
          </a:xfrm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 smtClean="0"/>
              <a:t>Kliknutím vložíte text.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192976" y="615603"/>
            <a:ext cx="442392" cy="365125"/>
          </a:xfrm>
        </p:spPr>
        <p:txBody>
          <a:bodyPr/>
          <a:lstStyle/>
          <a:p>
            <a:fld id="{16CD87F0-D85C-43F2-901A-A4F4E1D5AF8E}" type="slidenum">
              <a:rPr lang="cs-CZ" smtClean="0">
                <a:solidFill>
                  <a:srgbClr val="303030"/>
                </a:solidFill>
              </a:rPr>
              <a:pPr/>
              <a:t>‹#›</a:t>
            </a:fld>
            <a:endParaRPr lang="cs-CZ">
              <a:solidFill>
                <a:srgbClr val="303030"/>
              </a:solidFill>
            </a:endParaRPr>
          </a:p>
        </p:txBody>
      </p:sp>
      <p:pic>
        <p:nvPicPr>
          <p:cNvPr id="8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0056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obrázkem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vložíte nadpis.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8" y="1340768"/>
            <a:ext cx="4042792" cy="63976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 smtClean="0"/>
              <a:t>KLIKNUTÍM VLOŽÍTE TEXT.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4008" y="2060848"/>
            <a:ext cx="4042792" cy="3528392"/>
          </a:xfrm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 smtClean="0"/>
              <a:t>Kliknutím vložíte text.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>
                <a:solidFill>
                  <a:srgbClr val="303030"/>
                </a:solidFill>
              </a:rPr>
              <a:pPr/>
              <a:t>‹#›</a:t>
            </a:fld>
            <a:endParaRPr lang="cs-CZ">
              <a:solidFill>
                <a:srgbClr val="303030"/>
              </a:solidFill>
            </a:endParaRP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40768"/>
            <a:ext cx="1306488" cy="288032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800" b="0">
                <a:latin typeface="Futura T O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 smtClean="0"/>
              <a:t>KLIKNUTÍM VLOŽTE FOTO.</a:t>
            </a:r>
          </a:p>
        </p:txBody>
      </p:sp>
    </p:spTree>
    <p:extLst>
      <p:ext uri="{BB962C8B-B14F-4D97-AF65-F5344CB8AC3E}">
        <p14:creationId xmlns:p14="http://schemas.microsoft.com/office/powerpoint/2010/main" val="571310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obrázkem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vložíte nadpis.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8" y="1340768"/>
            <a:ext cx="4042792" cy="63976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 smtClean="0"/>
              <a:t>KLIKNUTÍM VLOŽÍTE TEXT.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4008" y="2060848"/>
            <a:ext cx="4042792" cy="3528392"/>
          </a:xfrm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 smtClean="0"/>
              <a:t>Kliknutím vložíte text.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192976" y="615603"/>
            <a:ext cx="442392" cy="365125"/>
          </a:xfrm>
        </p:spPr>
        <p:txBody>
          <a:bodyPr/>
          <a:lstStyle/>
          <a:p>
            <a:fld id="{16CD87F0-D85C-43F2-901A-A4F4E1D5AF8E}" type="slidenum">
              <a:rPr lang="cs-CZ" smtClean="0">
                <a:solidFill>
                  <a:srgbClr val="303030"/>
                </a:solidFill>
              </a:rPr>
              <a:pPr/>
              <a:t>‹#›</a:t>
            </a:fld>
            <a:endParaRPr lang="cs-CZ">
              <a:solidFill>
                <a:srgbClr val="303030"/>
              </a:solidFill>
            </a:endParaRP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40768"/>
            <a:ext cx="1306488" cy="288032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800" b="0">
                <a:latin typeface="Futura T O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 smtClean="0"/>
              <a:t>KLIKNUTÍM VLOŽTE FOTO.</a:t>
            </a:r>
          </a:p>
        </p:txBody>
      </p:sp>
      <p:pic>
        <p:nvPicPr>
          <p:cNvPr id="8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1187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obrázkem2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 smtClean="0"/>
              <a:t>Kliknutím vložíte nadpis.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4869160"/>
            <a:ext cx="6995120" cy="1800200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0"/>
            </a:lvl1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 smtClean="0"/>
              <a:t>Kliknutím vložíte text.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>
                <a:solidFill>
                  <a:srgbClr val="303030"/>
                </a:solidFill>
              </a:rPr>
              <a:pPr/>
              <a:t>‹#›</a:t>
            </a:fld>
            <a:endParaRPr lang="cs-CZ">
              <a:solidFill>
                <a:srgbClr val="30303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40768"/>
            <a:ext cx="1306488" cy="288032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800" b="0">
                <a:latin typeface="Futura T OT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 smtClean="0"/>
              <a:t>KLIKNUTÍM VLOŽTE FOTO.</a:t>
            </a:r>
          </a:p>
        </p:txBody>
      </p:sp>
    </p:spTree>
    <p:extLst>
      <p:ext uri="{BB962C8B-B14F-4D97-AF65-F5344CB8AC3E}">
        <p14:creationId xmlns:p14="http://schemas.microsoft.com/office/powerpoint/2010/main" val="918856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obrázkem2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 smtClean="0"/>
              <a:t>Kliknutím vložíte nadpis.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4869160"/>
            <a:ext cx="6995120" cy="1800200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0"/>
            </a:lvl1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 smtClean="0"/>
              <a:t>Kliknutím vložíte text.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92976" y="615603"/>
            <a:ext cx="442392" cy="365125"/>
          </a:xfrm>
        </p:spPr>
        <p:txBody>
          <a:bodyPr/>
          <a:lstStyle/>
          <a:p>
            <a:fld id="{16CD87F0-D85C-43F2-901A-A4F4E1D5AF8E}" type="slidenum">
              <a:rPr lang="cs-CZ" smtClean="0">
                <a:solidFill>
                  <a:srgbClr val="303030"/>
                </a:solidFill>
              </a:rPr>
              <a:pPr/>
              <a:t>‹#›</a:t>
            </a:fld>
            <a:endParaRPr lang="cs-CZ">
              <a:solidFill>
                <a:srgbClr val="30303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40768"/>
            <a:ext cx="1306488" cy="288032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800" b="0">
                <a:latin typeface="Futura T OT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 smtClean="0"/>
              <a:t>KLIKNUTÍM VLOŽTE FOTO.</a:t>
            </a:r>
          </a:p>
        </p:txBody>
      </p:sp>
      <p:pic>
        <p:nvPicPr>
          <p:cNvPr id="7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8399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340768"/>
            <a:ext cx="3008313" cy="936104"/>
          </a:xfrm>
        </p:spPr>
        <p:txBody>
          <a:bodyPr anchor="b">
            <a:normAutofit/>
          </a:bodyPr>
          <a:lstStyle>
            <a:lvl1pPr algn="l">
              <a:defRPr sz="1800" b="1">
                <a:latin typeface="+mn-lt"/>
              </a:defRPr>
            </a:lvl1pPr>
          </a:lstStyle>
          <a:p>
            <a:r>
              <a:rPr lang="cs-CZ" dirty="0" smtClean="0"/>
              <a:t>Kliknutím vložíte nadpis.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564706" y="1340768"/>
            <a:ext cx="5111750" cy="4248472"/>
          </a:xfrm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 smtClean="0"/>
              <a:t>Kliknutím vložíte text.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276872"/>
            <a:ext cx="3008313" cy="43924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 smtClean="0"/>
              <a:t>Kliknutím vložíte text.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>
                <a:solidFill>
                  <a:srgbClr val="303030"/>
                </a:solidFill>
              </a:rPr>
              <a:pPr/>
              <a:t>‹#›</a:t>
            </a:fld>
            <a:endParaRPr lang="cs-CZ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62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340768"/>
            <a:ext cx="3008313" cy="936104"/>
          </a:xfrm>
        </p:spPr>
        <p:txBody>
          <a:bodyPr anchor="b">
            <a:normAutofit/>
          </a:bodyPr>
          <a:lstStyle>
            <a:lvl1pPr algn="l">
              <a:defRPr sz="1800" b="1">
                <a:latin typeface="+mn-lt"/>
              </a:defRPr>
            </a:lvl1pPr>
          </a:lstStyle>
          <a:p>
            <a:r>
              <a:rPr lang="cs-CZ" dirty="0" smtClean="0"/>
              <a:t>Kliknutím vložíte nadpis.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564706" y="1340768"/>
            <a:ext cx="5111750" cy="4248472"/>
          </a:xfrm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 smtClean="0"/>
              <a:t>Kliknutím vložíte text.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276872"/>
            <a:ext cx="3008313" cy="43924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 smtClean="0"/>
              <a:t>Kliknutím vložíte text.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92976" y="615603"/>
            <a:ext cx="442392" cy="365125"/>
          </a:xfrm>
        </p:spPr>
        <p:txBody>
          <a:bodyPr/>
          <a:lstStyle/>
          <a:p>
            <a:fld id="{16CD87F0-D85C-43F2-901A-A4F4E1D5AF8E}" type="slidenum">
              <a:rPr lang="cs-CZ" smtClean="0">
                <a:solidFill>
                  <a:srgbClr val="303030"/>
                </a:solidFill>
              </a:rPr>
              <a:pPr/>
              <a:t>‹#›</a:t>
            </a:fld>
            <a:endParaRPr lang="cs-CZ" dirty="0">
              <a:solidFill>
                <a:srgbClr val="303030"/>
              </a:solidFill>
            </a:endParaRPr>
          </a:p>
        </p:txBody>
      </p:sp>
      <p:pic>
        <p:nvPicPr>
          <p:cNvPr id="6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7881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 smtClean="0"/>
              <a:t>Kliknutím vložíte nadpis.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>
                <a:solidFill>
                  <a:srgbClr val="303030"/>
                </a:solidFill>
              </a:rPr>
              <a:pPr/>
              <a:t>‹#›</a:t>
            </a:fld>
            <a:endParaRPr lang="cs-CZ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12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 smtClean="0"/>
              <a:t>Kliknutím vložíte nadpis.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92976" y="620688"/>
            <a:ext cx="442392" cy="365125"/>
          </a:xfrm>
        </p:spPr>
        <p:txBody>
          <a:bodyPr/>
          <a:lstStyle/>
          <a:p>
            <a:fld id="{16CD87F0-D85C-43F2-901A-A4F4E1D5AF8E}" type="slidenum">
              <a:rPr lang="cs-CZ" smtClean="0">
                <a:solidFill>
                  <a:srgbClr val="303030"/>
                </a:solidFill>
              </a:rPr>
              <a:pPr/>
              <a:t>‹#›</a:t>
            </a:fld>
            <a:endParaRPr lang="cs-CZ">
              <a:solidFill>
                <a:srgbClr val="303030"/>
              </a:solidFill>
            </a:endParaRPr>
          </a:p>
        </p:txBody>
      </p:sp>
      <p:pic>
        <p:nvPicPr>
          <p:cNvPr id="7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130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VLOŽÍTE NADPIS.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8219256" cy="4536504"/>
          </a:xfrm>
        </p:spPr>
        <p:txBody>
          <a:bodyPr>
            <a:normAutofit/>
          </a:bodyPr>
          <a:lstStyle>
            <a:lvl1pPr marL="0">
              <a:buFont typeface="Wingdings" pitchFamily="2" charset="2"/>
              <a:buChar char="§"/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dirty="0" smtClean="0"/>
              <a:t>Kliknutím vložíte text.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924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>
                <a:solidFill>
                  <a:srgbClr val="303030"/>
                </a:solidFill>
              </a:rPr>
              <a:pPr/>
              <a:t>‹#›</a:t>
            </a:fld>
            <a:endParaRPr lang="cs-CZ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84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192976" y="620688"/>
            <a:ext cx="442392" cy="365125"/>
          </a:xfrm>
        </p:spPr>
        <p:txBody>
          <a:bodyPr/>
          <a:lstStyle/>
          <a:p>
            <a:fld id="{16CD87F0-D85C-43F2-901A-A4F4E1D5AF8E}" type="slidenum">
              <a:rPr lang="cs-CZ" smtClean="0">
                <a:solidFill>
                  <a:srgbClr val="303030"/>
                </a:solidFill>
              </a:rPr>
              <a:pPr/>
              <a:t>‹#›</a:t>
            </a:fld>
            <a:endParaRPr lang="cs-CZ">
              <a:solidFill>
                <a:srgbClr val="303030"/>
              </a:solidFill>
            </a:endParaRPr>
          </a:p>
        </p:txBody>
      </p:sp>
      <p:pic>
        <p:nvPicPr>
          <p:cNvPr id="3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10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VLOŽÍTE NADPIS.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1340768"/>
            <a:ext cx="4038600" cy="5328592"/>
          </a:xfrm>
        </p:spPr>
        <p:txBody>
          <a:bodyPr/>
          <a:lstStyle>
            <a:lvl1pPr marL="0">
              <a:defRPr sz="1800" baseline="0"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VLOŽÍTE TEXT.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340768"/>
            <a:ext cx="4038600" cy="4536504"/>
          </a:xfrm>
        </p:spPr>
        <p:txBody>
          <a:bodyPr/>
          <a:lstStyle>
            <a:lvl1pPr marL="0">
              <a:defRPr sz="1800" baseline="0"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VLOŽÍTE TEXT.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71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dirty="0" smtClean="0"/>
              <a:t>Kliknutím vložíte nadpis.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340768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baseline="0">
                <a:latin typeface="Futura T OT Light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TEXT.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060848"/>
            <a:ext cx="4040188" cy="4608512"/>
          </a:xfrm>
        </p:spPr>
        <p:txBody>
          <a:bodyPr/>
          <a:lstStyle>
            <a:lvl1pPr marL="0">
              <a:defRPr sz="1800" b="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vložíte text.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340768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baseline="0">
                <a:latin typeface="Futura T OT Light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TEXT.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5" y="2060848"/>
            <a:ext cx="4041775" cy="3816424"/>
          </a:xfrm>
        </p:spPr>
        <p:txBody>
          <a:bodyPr/>
          <a:lstStyle>
            <a:lvl1pPr marL="0">
              <a:defRPr sz="1800" b="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vložíte text.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73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VLOŽITE NADPIS.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340768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baseline="0">
                <a:latin typeface="Futura T OT Light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text.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5" y="2060848"/>
            <a:ext cx="4041775" cy="3816424"/>
          </a:xfrm>
        </p:spPr>
        <p:txBody>
          <a:bodyPr/>
          <a:lstStyle>
            <a:lvl1pPr marL="0">
              <a:defRPr sz="1800" b="0">
                <a:latin typeface="Futura T OT Light" pitchFamily="50" charset="0"/>
              </a:defRPr>
            </a:lvl1pPr>
            <a:lvl2pPr>
              <a:defRPr sz="1800">
                <a:latin typeface="Futura T OT Light" pitchFamily="50" charset="0"/>
              </a:defRPr>
            </a:lvl2pPr>
            <a:lvl3pPr>
              <a:defRPr sz="1800">
                <a:latin typeface="Futura T OT Light" pitchFamily="50" charset="0"/>
              </a:defRPr>
            </a:lvl3pPr>
            <a:lvl4pPr>
              <a:defRPr sz="1600">
                <a:latin typeface="Futura T OT Light" pitchFamily="50" charset="0"/>
              </a:defRPr>
            </a:lvl4pPr>
            <a:lvl5pPr>
              <a:defRPr sz="1600">
                <a:latin typeface="Futura T OT Light" pitchFamily="50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vložíte text.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5" y="1340768"/>
            <a:ext cx="1440160" cy="288032"/>
          </a:xfrm>
          <a:solidFill>
            <a:srgbClr val="FFFFFF"/>
          </a:solidFill>
        </p:spPr>
        <p:txBody>
          <a:bodyPr anchor="b">
            <a:noAutofit/>
          </a:bodyPr>
          <a:lstStyle>
            <a:lvl1pPr marL="0" indent="0">
              <a:buNone/>
              <a:defRPr sz="800" b="0" cap="all" baseline="0">
                <a:latin typeface="Futura T OT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vložte </a:t>
            </a:r>
            <a:r>
              <a:rPr lang="cs-CZ" dirty="0" err="1" smtClean="0"/>
              <a:t>fotO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223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vložíte nadpis.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4869160"/>
            <a:ext cx="5915000" cy="1800200"/>
          </a:xfrm>
        </p:spPr>
        <p:txBody>
          <a:bodyPr>
            <a:normAutofit/>
          </a:bodyPr>
          <a:lstStyle>
            <a:lvl1pPr marL="0">
              <a:defRPr sz="1800" b="0"/>
            </a:lvl1pPr>
          </a:lstStyle>
          <a:p>
            <a:pPr lvl="0"/>
            <a:r>
              <a:rPr lang="cs-CZ" dirty="0" smtClean="0"/>
              <a:t>Kliknutím vložíte text.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5" y="1340768"/>
            <a:ext cx="1440160" cy="288032"/>
          </a:xfrm>
          <a:solidFill>
            <a:srgbClr val="FFFFFF"/>
          </a:solidFill>
        </p:spPr>
        <p:txBody>
          <a:bodyPr anchor="b">
            <a:noAutofit/>
          </a:bodyPr>
          <a:lstStyle>
            <a:lvl1pPr marL="0" indent="0">
              <a:buNone/>
              <a:defRPr sz="800" b="0" cap="all" baseline="0">
                <a:latin typeface="Futura T OT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vložte </a:t>
            </a:r>
            <a:r>
              <a:rPr lang="cs-CZ" dirty="0" err="1" smtClean="0"/>
              <a:t>fotO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830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dirty="0" smtClean="0"/>
              <a:t>KLIKNUTÍM VLOŽÍTE NADPIS.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58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s číslován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72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152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VLOŽÍTE NADPIS.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1925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vložíte text.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44408" y="332656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22222"/>
                </a:solidFill>
                <a:latin typeface="Futura T OT Light" pitchFamily="50" charset="0"/>
              </a:defRPr>
            </a:lvl1pPr>
          </a:lstStyle>
          <a:p>
            <a:fld id="{E9C811BC-350C-4EA0-A5CC-2A369EB90E5C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3074" name="Picture 2" descr="C:\Users\Pavla\Documents\Pája\PRACE\PPT_RB_premium\podklady\PB_CZ_str03-14_logo_RPB.pn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88224" y="6114000"/>
            <a:ext cx="2160000" cy="744000"/>
          </a:xfrm>
          <a:prstGeom prst="rect">
            <a:avLst/>
          </a:prstGeom>
          <a:noFill/>
        </p:spPr>
      </p:pic>
      <p:cxnSp>
        <p:nvCxnSpPr>
          <p:cNvPr id="11" name="Přímá spojovací čára 10"/>
          <p:cNvCxnSpPr/>
          <p:nvPr userDrawn="1"/>
        </p:nvCxnSpPr>
        <p:spPr>
          <a:xfrm flipH="1">
            <a:off x="467544" y="1124744"/>
            <a:ext cx="8208912" cy="0"/>
          </a:xfrm>
          <a:prstGeom prst="line">
            <a:avLst/>
          </a:prstGeom>
          <a:ln>
            <a:solidFill>
              <a:srgbClr val="F4DA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0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rgbClr val="222222"/>
          </a:solidFill>
          <a:latin typeface="Futura T OT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None/>
        <a:defRPr sz="1800" b="1" kern="1200" baseline="0">
          <a:solidFill>
            <a:srgbClr val="222222"/>
          </a:solidFill>
          <a:latin typeface="Futura T OT Light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800" kern="1200">
          <a:solidFill>
            <a:srgbClr val="222222"/>
          </a:solidFill>
          <a:latin typeface="Futura T OT Light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800" kern="1200">
          <a:solidFill>
            <a:srgbClr val="222222"/>
          </a:solidFill>
          <a:latin typeface="Futura T OT Light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800" kern="1200">
          <a:solidFill>
            <a:srgbClr val="222222"/>
          </a:solidFill>
          <a:latin typeface="Futura T OT Light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800" kern="1200">
          <a:solidFill>
            <a:srgbClr val="222222"/>
          </a:solidFill>
          <a:latin typeface="Futura T OT Light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0671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vložíte nadpis.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19256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vložíte text.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192976" y="6160219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Futura T OT Light" pitchFamily="50" charset="0"/>
              </a:defRPr>
            </a:lvl1pPr>
          </a:lstStyle>
          <a:p>
            <a:fld id="{E9C811BC-350C-4EA0-A5CC-2A369EB90E5C}" type="slidenum">
              <a:rPr lang="cs-CZ" smtClean="0">
                <a:solidFill>
                  <a:srgbClr val="303030"/>
                </a:solidFill>
              </a:rPr>
              <a:pPr/>
              <a:t>‹#›</a:t>
            </a:fld>
            <a:endParaRPr lang="cs-CZ" dirty="0">
              <a:solidFill>
                <a:srgbClr val="303030"/>
              </a:solidFill>
            </a:endParaRPr>
          </a:p>
        </p:txBody>
      </p:sp>
      <p:pic>
        <p:nvPicPr>
          <p:cNvPr id="7" name="Picture 2" descr="C:\Users\Pavla\Documents\Pája\PRACE\PPT_RB\png\RB_PPT_slides-6_lista.png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67544" y="1205922"/>
            <a:ext cx="8676456" cy="62838"/>
          </a:xfrm>
          <a:prstGeom prst="rect">
            <a:avLst/>
          </a:prstGeom>
          <a:noFill/>
        </p:spPr>
      </p:pic>
      <p:pic>
        <p:nvPicPr>
          <p:cNvPr id="8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684344" y="404665"/>
            <a:ext cx="1459656" cy="648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860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tx1"/>
          </a:solidFill>
          <a:latin typeface="Futura T OT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None/>
        <a:defRPr sz="1800" b="1" kern="1200">
          <a:solidFill>
            <a:schemeClr val="tx1"/>
          </a:solidFill>
          <a:latin typeface="Futura T OT Light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Futura T OT Light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Futura T OT Light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Futura T OT Light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Futura T OT Light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6062" y="3212976"/>
            <a:ext cx="601417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217"/>
            <a:r>
              <a:rPr lang="cs-CZ" sz="3200" b="1" dirty="0" smtClean="0">
                <a:solidFill>
                  <a:srgbClr val="FFFFFF"/>
                </a:solidFill>
                <a:latin typeface="FuturaTEE" pitchFamily="2" charset="0"/>
                <a:cs typeface="Roboto Regular"/>
              </a:rPr>
              <a:t>RAIFFEISENBANK</a:t>
            </a:r>
            <a:endParaRPr lang="en-US" sz="3200" b="1" dirty="0">
              <a:solidFill>
                <a:srgbClr val="FFFFFF"/>
              </a:solidFill>
              <a:latin typeface="FuturaTEE" pitchFamily="2" charset="0"/>
              <a:cs typeface="Roboto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205" y="3705419"/>
            <a:ext cx="1715229" cy="338562"/>
          </a:xfrm>
          <a:prstGeom prst="rect">
            <a:avLst/>
          </a:prstGeom>
          <a:noFill/>
        </p:spPr>
        <p:txBody>
          <a:bodyPr wrap="none" lIns="91448" tIns="45724" rIns="91448" bIns="45724" rtlCol="0">
            <a:spAutoFit/>
          </a:bodyPr>
          <a:lstStyle/>
          <a:p>
            <a:pPr defTabSz="914217"/>
            <a:r>
              <a:rPr lang="cs-CZ" sz="1600" dirty="0" smtClean="0">
                <a:solidFill>
                  <a:srgbClr val="FFFFFF"/>
                </a:solidFill>
                <a:latin typeface="FuturaTEE" pitchFamily="2" charset="0"/>
                <a:cs typeface="Roboto Regular"/>
              </a:rPr>
              <a:t>RUDOLF RABIŇÁK</a:t>
            </a:r>
            <a:endParaRPr lang="cs-CZ" sz="1600" dirty="0">
              <a:solidFill>
                <a:srgbClr val="FFFFFF"/>
              </a:solidFill>
              <a:latin typeface="FuturaTEE" pitchFamily="2" charset="0"/>
              <a:cs typeface="Roboto Regula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5661248"/>
            <a:ext cx="5874381" cy="338562"/>
          </a:xfrm>
          <a:prstGeom prst="rect">
            <a:avLst/>
          </a:prstGeom>
          <a:noFill/>
        </p:spPr>
        <p:txBody>
          <a:bodyPr wrap="none" lIns="91448" tIns="45724" rIns="91448" bIns="45724" rtlCol="0">
            <a:spAutoFit/>
          </a:bodyPr>
          <a:lstStyle/>
          <a:p>
            <a:pPr defTabSz="914217"/>
            <a:r>
              <a:rPr lang="cs-CZ" sz="1600" b="1" dirty="0" smtClean="0">
                <a:solidFill>
                  <a:srgbClr val="FFFFFF"/>
                </a:solidFill>
                <a:latin typeface="Roboto Regular"/>
                <a:cs typeface="Roboto Regular"/>
              </a:rPr>
              <a:t>25 LET PODPORY PODNÍKÁNÍ V ČR A JEJÍ BUDOUCNOST</a:t>
            </a:r>
            <a:endParaRPr lang="cs-CZ" sz="1600" b="1" dirty="0">
              <a:solidFill>
                <a:srgbClr val="FFFFFF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958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7504" y="2950434"/>
            <a:ext cx="1200219" cy="290437"/>
            <a:chOff x="4621548" y="7220767"/>
            <a:chExt cx="2471894" cy="598164"/>
          </a:xfrm>
          <a:solidFill>
            <a:schemeClr val="bg1">
              <a:lumMod val="65000"/>
            </a:schemeClr>
          </a:solidFill>
        </p:grpSpPr>
        <p:sp>
          <p:nvSpPr>
            <p:cNvPr id="9" name="Round Same Side Corner Rectangle 8"/>
            <p:cNvSpPr/>
            <p:nvPr/>
          </p:nvSpPr>
          <p:spPr>
            <a:xfrm rot="16200000" flipH="1">
              <a:off x="5696560" y="6145755"/>
              <a:ext cx="321869" cy="247189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4607" tIns="82304" rIns="164607" bIns="82304" rtlCol="0" anchor="ctr"/>
            <a:lstStyle/>
            <a:p>
              <a:pPr algn="ctr"/>
              <a:endParaRPr lang="bg-BG" sz="1400" dirty="0">
                <a:latin typeface="Calibri Light"/>
              </a:endParaRPr>
            </a:p>
          </p:txBody>
        </p:sp>
        <p:sp>
          <p:nvSpPr>
            <p:cNvPr id="10" name="Freeform 734"/>
            <p:cNvSpPr>
              <a:spLocks noChangeArrowheads="1"/>
            </p:cNvSpPr>
            <p:nvPr/>
          </p:nvSpPr>
          <p:spPr bwMode="auto">
            <a:xfrm rot="5400000">
              <a:off x="5746002" y="7418886"/>
              <a:ext cx="342077" cy="458013"/>
            </a:xfrm>
            <a:custGeom>
              <a:avLst/>
              <a:gdLst>
                <a:gd name="T0" fmla="*/ 43 w 263"/>
                <a:gd name="T1" fmla="*/ 348 h 354"/>
                <a:gd name="T2" fmla="*/ 43 w 263"/>
                <a:gd name="T3" fmla="*/ 348 h 354"/>
                <a:gd name="T4" fmla="*/ 250 w 263"/>
                <a:gd name="T5" fmla="*/ 198 h 354"/>
                <a:gd name="T6" fmla="*/ 262 w 263"/>
                <a:gd name="T7" fmla="*/ 178 h 354"/>
                <a:gd name="T8" fmla="*/ 250 w 263"/>
                <a:gd name="T9" fmla="*/ 155 h 354"/>
                <a:gd name="T10" fmla="*/ 43 w 263"/>
                <a:gd name="T11" fmla="*/ 5 h 354"/>
                <a:gd name="T12" fmla="*/ 14 w 263"/>
                <a:gd name="T13" fmla="*/ 5 h 354"/>
                <a:gd name="T14" fmla="*/ 0 w 263"/>
                <a:gd name="T15" fmla="*/ 28 h 354"/>
                <a:gd name="T16" fmla="*/ 0 w 263"/>
                <a:gd name="T17" fmla="*/ 324 h 354"/>
                <a:gd name="T18" fmla="*/ 14 w 263"/>
                <a:gd name="T19" fmla="*/ 350 h 354"/>
                <a:gd name="T20" fmla="*/ 43 w 263"/>
                <a:gd name="T21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4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400" dirty="0">
                <a:latin typeface="Calibri Ligh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50553" y="2950436"/>
            <a:ext cx="1200219" cy="300743"/>
            <a:chOff x="9653094" y="7220771"/>
            <a:chExt cx="2471894" cy="619391"/>
          </a:xfrm>
        </p:grpSpPr>
        <p:sp>
          <p:nvSpPr>
            <p:cNvPr id="12" name="Rectangle 11"/>
            <p:cNvSpPr/>
            <p:nvPr/>
          </p:nvSpPr>
          <p:spPr>
            <a:xfrm>
              <a:off x="9653094" y="7220771"/>
              <a:ext cx="2471894" cy="3218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4607" tIns="82304" rIns="164607" bIns="82304" rtlCol="0" anchor="ctr"/>
            <a:lstStyle/>
            <a:p>
              <a:pPr algn="ctr"/>
              <a:endParaRPr lang="bg-BG" sz="1400" dirty="0">
                <a:latin typeface="Calibri Light"/>
              </a:endParaRPr>
            </a:p>
          </p:txBody>
        </p:sp>
        <p:sp>
          <p:nvSpPr>
            <p:cNvPr id="13" name="Freeform 734"/>
            <p:cNvSpPr>
              <a:spLocks noChangeArrowheads="1"/>
            </p:cNvSpPr>
            <p:nvPr/>
          </p:nvSpPr>
          <p:spPr bwMode="auto">
            <a:xfrm rot="5400000">
              <a:off x="10755034" y="7440117"/>
              <a:ext cx="342077" cy="458013"/>
            </a:xfrm>
            <a:custGeom>
              <a:avLst/>
              <a:gdLst>
                <a:gd name="T0" fmla="*/ 43 w 263"/>
                <a:gd name="T1" fmla="*/ 348 h 354"/>
                <a:gd name="T2" fmla="*/ 43 w 263"/>
                <a:gd name="T3" fmla="*/ 348 h 354"/>
                <a:gd name="T4" fmla="*/ 250 w 263"/>
                <a:gd name="T5" fmla="*/ 198 h 354"/>
                <a:gd name="T6" fmla="*/ 262 w 263"/>
                <a:gd name="T7" fmla="*/ 178 h 354"/>
                <a:gd name="T8" fmla="*/ 250 w 263"/>
                <a:gd name="T9" fmla="*/ 155 h 354"/>
                <a:gd name="T10" fmla="*/ 43 w 263"/>
                <a:gd name="T11" fmla="*/ 5 h 354"/>
                <a:gd name="T12" fmla="*/ 14 w 263"/>
                <a:gd name="T13" fmla="*/ 5 h 354"/>
                <a:gd name="T14" fmla="*/ 0 w 263"/>
                <a:gd name="T15" fmla="*/ 28 h 354"/>
                <a:gd name="T16" fmla="*/ 0 w 263"/>
                <a:gd name="T17" fmla="*/ 324 h 354"/>
                <a:gd name="T18" fmla="*/ 14 w 263"/>
                <a:gd name="T19" fmla="*/ 350 h 354"/>
                <a:gd name="T20" fmla="*/ 43 w 263"/>
                <a:gd name="T21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4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400" dirty="0">
                <a:latin typeface="Calibri Ligh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93601" y="2950435"/>
            <a:ext cx="1200219" cy="293348"/>
            <a:chOff x="14684641" y="7220769"/>
            <a:chExt cx="2471894" cy="604161"/>
          </a:xfrm>
          <a:solidFill>
            <a:schemeClr val="bg2">
              <a:lumMod val="85000"/>
            </a:schemeClr>
          </a:solidFill>
        </p:grpSpPr>
        <p:sp>
          <p:nvSpPr>
            <p:cNvPr id="15" name="Rectangle 14"/>
            <p:cNvSpPr/>
            <p:nvPr/>
          </p:nvSpPr>
          <p:spPr>
            <a:xfrm>
              <a:off x="14684641" y="7220769"/>
              <a:ext cx="2471894" cy="3218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4607" tIns="82304" rIns="164607" bIns="82304" rtlCol="0" anchor="ctr"/>
            <a:lstStyle/>
            <a:p>
              <a:pPr algn="ctr"/>
              <a:endParaRPr lang="bg-BG" sz="1400" dirty="0">
                <a:latin typeface="Calibri Light"/>
              </a:endParaRPr>
            </a:p>
          </p:txBody>
        </p:sp>
        <p:sp>
          <p:nvSpPr>
            <p:cNvPr id="16" name="Freeform 734"/>
            <p:cNvSpPr>
              <a:spLocks noChangeArrowheads="1"/>
            </p:cNvSpPr>
            <p:nvPr/>
          </p:nvSpPr>
          <p:spPr bwMode="auto">
            <a:xfrm rot="5400000">
              <a:off x="15834927" y="7424885"/>
              <a:ext cx="342077" cy="458013"/>
            </a:xfrm>
            <a:custGeom>
              <a:avLst/>
              <a:gdLst>
                <a:gd name="T0" fmla="*/ 43 w 263"/>
                <a:gd name="T1" fmla="*/ 348 h 354"/>
                <a:gd name="T2" fmla="*/ 43 w 263"/>
                <a:gd name="T3" fmla="*/ 348 h 354"/>
                <a:gd name="T4" fmla="*/ 250 w 263"/>
                <a:gd name="T5" fmla="*/ 198 h 354"/>
                <a:gd name="T6" fmla="*/ 262 w 263"/>
                <a:gd name="T7" fmla="*/ 178 h 354"/>
                <a:gd name="T8" fmla="*/ 250 w 263"/>
                <a:gd name="T9" fmla="*/ 155 h 354"/>
                <a:gd name="T10" fmla="*/ 43 w 263"/>
                <a:gd name="T11" fmla="*/ 5 h 354"/>
                <a:gd name="T12" fmla="*/ 14 w 263"/>
                <a:gd name="T13" fmla="*/ 5 h 354"/>
                <a:gd name="T14" fmla="*/ 0 w 263"/>
                <a:gd name="T15" fmla="*/ 28 h 354"/>
                <a:gd name="T16" fmla="*/ 0 w 263"/>
                <a:gd name="T17" fmla="*/ 324 h 354"/>
                <a:gd name="T18" fmla="*/ 14 w 263"/>
                <a:gd name="T19" fmla="*/ 350 h 354"/>
                <a:gd name="T20" fmla="*/ 43 w 263"/>
                <a:gd name="T21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4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400" dirty="0">
                <a:latin typeface="Calibri Ligh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15126" y="2816784"/>
            <a:ext cx="1200219" cy="289930"/>
            <a:chOff x="17200415" y="6945511"/>
            <a:chExt cx="2471894" cy="597120"/>
          </a:xfrm>
          <a:solidFill>
            <a:schemeClr val="tx1"/>
          </a:solidFill>
        </p:grpSpPr>
        <p:sp>
          <p:nvSpPr>
            <p:cNvPr id="18" name="Round Same Side Corner Rectangle 17"/>
            <p:cNvSpPr/>
            <p:nvPr/>
          </p:nvSpPr>
          <p:spPr>
            <a:xfrm rot="5400000">
              <a:off x="18275427" y="6145750"/>
              <a:ext cx="321869" cy="247189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4607" tIns="82304" rIns="164607" bIns="82304" rtlCol="0" anchor="ctr"/>
            <a:lstStyle/>
            <a:p>
              <a:pPr algn="ctr"/>
              <a:endParaRPr lang="bg-BG" sz="1400" dirty="0">
                <a:latin typeface="Calibri Light"/>
              </a:endParaRPr>
            </a:p>
          </p:txBody>
        </p:sp>
        <p:sp>
          <p:nvSpPr>
            <p:cNvPr id="19" name="Freeform 734"/>
            <p:cNvSpPr>
              <a:spLocks noChangeArrowheads="1"/>
            </p:cNvSpPr>
            <p:nvPr/>
          </p:nvSpPr>
          <p:spPr bwMode="auto">
            <a:xfrm rot="16200000">
              <a:off x="18271029" y="6887543"/>
              <a:ext cx="342077" cy="458013"/>
            </a:xfrm>
            <a:custGeom>
              <a:avLst/>
              <a:gdLst>
                <a:gd name="T0" fmla="*/ 43 w 263"/>
                <a:gd name="T1" fmla="*/ 348 h 354"/>
                <a:gd name="T2" fmla="*/ 43 w 263"/>
                <a:gd name="T3" fmla="*/ 348 h 354"/>
                <a:gd name="T4" fmla="*/ 250 w 263"/>
                <a:gd name="T5" fmla="*/ 198 h 354"/>
                <a:gd name="T6" fmla="*/ 262 w 263"/>
                <a:gd name="T7" fmla="*/ 178 h 354"/>
                <a:gd name="T8" fmla="*/ 250 w 263"/>
                <a:gd name="T9" fmla="*/ 155 h 354"/>
                <a:gd name="T10" fmla="*/ 43 w 263"/>
                <a:gd name="T11" fmla="*/ 5 h 354"/>
                <a:gd name="T12" fmla="*/ 14 w 263"/>
                <a:gd name="T13" fmla="*/ 5 h 354"/>
                <a:gd name="T14" fmla="*/ 0 w 263"/>
                <a:gd name="T15" fmla="*/ 28 h 354"/>
                <a:gd name="T16" fmla="*/ 0 w 263"/>
                <a:gd name="T17" fmla="*/ 324 h 354"/>
                <a:gd name="T18" fmla="*/ 14 w 263"/>
                <a:gd name="T19" fmla="*/ 350 h 354"/>
                <a:gd name="T20" fmla="*/ 43 w 263"/>
                <a:gd name="T21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4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400" dirty="0">
                <a:latin typeface="Calibri Ligh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72077" y="2806476"/>
            <a:ext cx="1200219" cy="300243"/>
            <a:chOff x="12168868" y="6924280"/>
            <a:chExt cx="2471894" cy="618360"/>
          </a:xfrm>
          <a:solidFill>
            <a:schemeClr val="bg1">
              <a:lumMod val="75000"/>
            </a:schemeClr>
          </a:solidFill>
        </p:grpSpPr>
        <p:sp>
          <p:nvSpPr>
            <p:cNvPr id="21" name="Rectangle 20"/>
            <p:cNvSpPr/>
            <p:nvPr/>
          </p:nvSpPr>
          <p:spPr>
            <a:xfrm>
              <a:off x="12168868" y="7220769"/>
              <a:ext cx="2471894" cy="3218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4607" tIns="82304" rIns="164607" bIns="82304" rtlCol="0" anchor="ctr"/>
            <a:lstStyle/>
            <a:p>
              <a:pPr algn="ctr"/>
              <a:endParaRPr lang="bg-BG" sz="1400" dirty="0">
                <a:latin typeface="Calibri Light"/>
              </a:endParaRPr>
            </a:p>
          </p:txBody>
        </p:sp>
        <p:sp>
          <p:nvSpPr>
            <p:cNvPr id="22" name="Freeform 734"/>
            <p:cNvSpPr>
              <a:spLocks noChangeArrowheads="1"/>
            </p:cNvSpPr>
            <p:nvPr/>
          </p:nvSpPr>
          <p:spPr bwMode="auto">
            <a:xfrm rot="16200000">
              <a:off x="13261997" y="6866312"/>
              <a:ext cx="342077" cy="458013"/>
            </a:xfrm>
            <a:custGeom>
              <a:avLst/>
              <a:gdLst>
                <a:gd name="T0" fmla="*/ 43 w 263"/>
                <a:gd name="T1" fmla="*/ 348 h 354"/>
                <a:gd name="T2" fmla="*/ 43 w 263"/>
                <a:gd name="T3" fmla="*/ 348 h 354"/>
                <a:gd name="T4" fmla="*/ 250 w 263"/>
                <a:gd name="T5" fmla="*/ 198 h 354"/>
                <a:gd name="T6" fmla="*/ 262 w 263"/>
                <a:gd name="T7" fmla="*/ 178 h 354"/>
                <a:gd name="T8" fmla="*/ 250 w 263"/>
                <a:gd name="T9" fmla="*/ 155 h 354"/>
                <a:gd name="T10" fmla="*/ 43 w 263"/>
                <a:gd name="T11" fmla="*/ 5 h 354"/>
                <a:gd name="T12" fmla="*/ 14 w 263"/>
                <a:gd name="T13" fmla="*/ 5 h 354"/>
                <a:gd name="T14" fmla="*/ 0 w 263"/>
                <a:gd name="T15" fmla="*/ 28 h 354"/>
                <a:gd name="T16" fmla="*/ 0 w 263"/>
                <a:gd name="T17" fmla="*/ 324 h 354"/>
                <a:gd name="T18" fmla="*/ 14 w 263"/>
                <a:gd name="T19" fmla="*/ 350 h 354"/>
                <a:gd name="T20" fmla="*/ 43 w 263"/>
                <a:gd name="T21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4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400" dirty="0">
                <a:latin typeface="Calibri Ligh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29028" y="2813872"/>
            <a:ext cx="1200219" cy="292849"/>
            <a:chOff x="7137321" y="6939512"/>
            <a:chExt cx="2471894" cy="603133"/>
          </a:xfrm>
        </p:grpSpPr>
        <p:sp>
          <p:nvSpPr>
            <p:cNvPr id="24" name="Rectangle 23"/>
            <p:cNvSpPr/>
            <p:nvPr/>
          </p:nvSpPr>
          <p:spPr>
            <a:xfrm>
              <a:off x="7137321" y="7220774"/>
              <a:ext cx="2471894" cy="3218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4607" tIns="82304" rIns="164607" bIns="82304" rtlCol="0" anchor="ctr"/>
            <a:lstStyle/>
            <a:p>
              <a:pPr algn="ctr"/>
              <a:endParaRPr lang="bg-BG" sz="1400" dirty="0">
                <a:latin typeface="Calibri Light"/>
              </a:endParaRPr>
            </a:p>
          </p:txBody>
        </p:sp>
        <p:sp>
          <p:nvSpPr>
            <p:cNvPr id="25" name="Freeform 734"/>
            <p:cNvSpPr>
              <a:spLocks noChangeArrowheads="1"/>
            </p:cNvSpPr>
            <p:nvPr/>
          </p:nvSpPr>
          <p:spPr bwMode="auto">
            <a:xfrm rot="16200000">
              <a:off x="8182104" y="6881544"/>
              <a:ext cx="342077" cy="458013"/>
            </a:xfrm>
            <a:custGeom>
              <a:avLst/>
              <a:gdLst>
                <a:gd name="T0" fmla="*/ 43 w 263"/>
                <a:gd name="T1" fmla="*/ 348 h 354"/>
                <a:gd name="T2" fmla="*/ 43 w 263"/>
                <a:gd name="T3" fmla="*/ 348 h 354"/>
                <a:gd name="T4" fmla="*/ 250 w 263"/>
                <a:gd name="T5" fmla="*/ 198 h 354"/>
                <a:gd name="T6" fmla="*/ 262 w 263"/>
                <a:gd name="T7" fmla="*/ 178 h 354"/>
                <a:gd name="T8" fmla="*/ 250 w 263"/>
                <a:gd name="T9" fmla="*/ 155 h 354"/>
                <a:gd name="T10" fmla="*/ 43 w 263"/>
                <a:gd name="T11" fmla="*/ 5 h 354"/>
                <a:gd name="T12" fmla="*/ 14 w 263"/>
                <a:gd name="T13" fmla="*/ 5 h 354"/>
                <a:gd name="T14" fmla="*/ 0 w 263"/>
                <a:gd name="T15" fmla="*/ 28 h 354"/>
                <a:gd name="T16" fmla="*/ 0 w 263"/>
                <a:gd name="T17" fmla="*/ 324 h 354"/>
                <a:gd name="T18" fmla="*/ 14 w 263"/>
                <a:gd name="T19" fmla="*/ 350 h 354"/>
                <a:gd name="T20" fmla="*/ 43 w 263"/>
                <a:gd name="T21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4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400" dirty="0">
                <a:latin typeface="Calibri Light"/>
              </a:endParaRPr>
            </a:p>
          </p:txBody>
        </p:sp>
      </p:grpSp>
      <p:sp>
        <p:nvSpPr>
          <p:cNvPr id="26" name="Oval 25"/>
          <p:cNvSpPr>
            <a:spLocks noChangeAspect="1"/>
          </p:cNvSpPr>
          <p:nvPr/>
        </p:nvSpPr>
        <p:spPr>
          <a:xfrm>
            <a:off x="531659" y="4098873"/>
            <a:ext cx="404209" cy="4043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731083" y="1561213"/>
            <a:ext cx="404622" cy="4047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434275" y="4096985"/>
            <a:ext cx="404622" cy="404728"/>
          </a:xfrm>
          <a:prstGeom prst="ellipse">
            <a:avLst/>
          </a:prstGeom>
          <a:solidFill>
            <a:schemeClr val="accen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619448" y="1557168"/>
            <a:ext cx="404622" cy="404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26992" y="3573016"/>
            <a:ext cx="1738327" cy="902815"/>
          </a:xfrm>
          <a:prstGeom prst="rect">
            <a:avLst/>
          </a:prstGeom>
        </p:spPr>
        <p:txBody>
          <a:bodyPr wrap="square" lIns="68584" tIns="34292" rIns="68584" bIns="34292">
            <a:spAutoFit/>
          </a:bodyPr>
          <a:lstStyle/>
          <a:p>
            <a:pPr>
              <a:lnSpc>
                <a:spcPts val="1275"/>
              </a:lnSpc>
            </a:pPr>
            <a:r>
              <a:rPr lang="cs-CZ" sz="1100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Light"/>
              </a:rPr>
              <a:t>Na českém trhu působíme od roku 1993. </a:t>
            </a:r>
            <a:r>
              <a:rPr lang="cs-CZ" sz="11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Light"/>
              </a:rPr>
              <a:t>V roce 2007 jsme se spojili s </a:t>
            </a:r>
            <a:r>
              <a:rPr lang="cs-CZ" sz="1100" dirty="0" err="1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Light"/>
              </a:rPr>
              <a:t>eBankou</a:t>
            </a:r>
            <a:r>
              <a:rPr lang="cs-CZ" sz="1100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Light"/>
              </a:rPr>
              <a:t>.</a:t>
            </a:r>
            <a:r>
              <a:rPr lang="cs-CZ" sz="11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Light"/>
              </a:rPr>
              <a:t> </a:t>
            </a:r>
            <a:br>
              <a:rPr lang="cs-CZ" sz="11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Light"/>
              </a:rPr>
            </a:br>
            <a:r>
              <a:rPr lang="cs-CZ" sz="11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Light"/>
              </a:rPr>
              <a:t>V roce 2016 jsme převzali retailové portfolio CITIBANK.</a:t>
            </a:r>
            <a:endParaRPr lang="en-US" sz="1100" dirty="0">
              <a:solidFill>
                <a:srgbClr val="445469"/>
              </a:solidFill>
              <a:latin typeface="FuturaTEE" pitchFamily="2" charset="0"/>
              <a:ea typeface="Open Sans" panose="020B0606030504020204" pitchFamily="34" charset="0"/>
              <a:cs typeface="Roboto Ligh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26992" y="3283702"/>
            <a:ext cx="1166033" cy="289314"/>
          </a:xfrm>
          <a:prstGeom prst="rect">
            <a:avLst/>
          </a:prstGeom>
        </p:spPr>
        <p:txBody>
          <a:bodyPr wrap="none" lIns="68584" tIns="34292" rIns="68584" bIns="34292">
            <a:spAutoFit/>
          </a:bodyPr>
          <a:lstStyle/>
          <a:p>
            <a:pPr>
              <a:lnSpc>
                <a:spcPct val="130000"/>
              </a:lnSpc>
            </a:pPr>
            <a:r>
              <a:rPr lang="cs-CZ" sz="1100" b="1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Regular"/>
              </a:rPr>
              <a:t>OD ROKU 1993</a:t>
            </a:r>
            <a:endParaRPr lang="en-US" sz="1100" b="1" dirty="0">
              <a:solidFill>
                <a:srgbClr val="445469"/>
              </a:solidFill>
              <a:latin typeface="FuturaTEE" pitchFamily="2" charset="0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97059" y="1879019"/>
            <a:ext cx="1856241" cy="569391"/>
          </a:xfrm>
          <a:prstGeom prst="rect">
            <a:avLst/>
          </a:prstGeom>
        </p:spPr>
        <p:txBody>
          <a:bodyPr wrap="square" lIns="68584" tIns="34292" rIns="68584" bIns="34292">
            <a:spAutoFit/>
          </a:bodyPr>
          <a:lstStyle/>
          <a:p>
            <a:pPr>
              <a:lnSpc>
                <a:spcPts val="1275"/>
              </a:lnSpc>
            </a:pPr>
            <a:r>
              <a:rPr lang="cs-CZ" sz="1100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Light"/>
              </a:rPr>
              <a:t>Jsme součástí jedné z největších bankovních </a:t>
            </a:r>
            <a:r>
              <a:rPr lang="cs-CZ" sz="11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Light"/>
              </a:rPr>
              <a:t>skupin </a:t>
            </a:r>
            <a:r>
              <a:rPr lang="cs-CZ" sz="1100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Light"/>
              </a:rPr>
              <a:t>ve střední </a:t>
            </a:r>
            <a:r>
              <a:rPr lang="cs-CZ" sz="11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Light"/>
              </a:rPr>
              <a:t/>
            </a:r>
            <a:br>
              <a:rPr lang="cs-CZ" sz="11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Light"/>
              </a:rPr>
            </a:br>
            <a:r>
              <a:rPr lang="cs-CZ" sz="11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Light"/>
              </a:rPr>
              <a:t>a </a:t>
            </a:r>
            <a:r>
              <a:rPr lang="cs-CZ" sz="1100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Light"/>
              </a:rPr>
              <a:t>východní Evropě.</a:t>
            </a:r>
            <a:endParaRPr lang="en-US" sz="1100" dirty="0">
              <a:solidFill>
                <a:srgbClr val="445469"/>
              </a:solidFill>
              <a:latin typeface="FuturaTEE" pitchFamily="2" charset="0"/>
              <a:ea typeface="Open Sans" panose="020B0606030504020204" pitchFamily="34" charset="0"/>
              <a:cs typeface="Roboto Ligh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08539" y="1561213"/>
            <a:ext cx="1443352" cy="289314"/>
          </a:xfrm>
          <a:prstGeom prst="rect">
            <a:avLst/>
          </a:prstGeom>
        </p:spPr>
        <p:txBody>
          <a:bodyPr wrap="none" lIns="68584" tIns="34292" rIns="68584" bIns="34292">
            <a:spAutoFit/>
          </a:bodyPr>
          <a:lstStyle/>
          <a:p>
            <a:pPr>
              <a:lnSpc>
                <a:spcPct val="130000"/>
              </a:lnSpc>
            </a:pPr>
            <a:r>
              <a:rPr lang="cs-CZ" sz="1100" b="1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Regular"/>
              </a:rPr>
              <a:t>JSME SOUČÁSTÍ RBI</a:t>
            </a:r>
            <a:endParaRPr lang="en-US" sz="1100" b="1" dirty="0">
              <a:solidFill>
                <a:srgbClr val="445469"/>
              </a:solidFill>
              <a:latin typeface="FuturaTEE" pitchFamily="2" charset="0"/>
              <a:ea typeface="Open Sans" panose="020B0606030504020204" pitchFamily="34" charset="0"/>
              <a:cs typeface="Roboto Regular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638656" y="3226107"/>
            <a:ext cx="1060" cy="856052"/>
          </a:xfrm>
          <a:prstGeom prst="straightConnector1">
            <a:avLst/>
          </a:prstGeom>
          <a:ln w="28575" cmpd="sng">
            <a:solidFill>
              <a:schemeClr val="accent1">
                <a:lumMod val="8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821572" y="1974298"/>
            <a:ext cx="1060" cy="856052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32704" y="3226107"/>
            <a:ext cx="1060" cy="856052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15621" y="1974298"/>
            <a:ext cx="1060" cy="856052"/>
          </a:xfrm>
          <a:prstGeom prst="straightConnector1">
            <a:avLst/>
          </a:prstGeom>
          <a:ln w="28575" cmpd="sng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>
            <a:spLocks noChangeAspect="1"/>
          </p:cNvSpPr>
          <p:nvPr/>
        </p:nvSpPr>
        <p:spPr>
          <a:xfrm>
            <a:off x="2968674" y="4096985"/>
            <a:ext cx="404622" cy="4047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4178918" y="1557168"/>
            <a:ext cx="404622" cy="4047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48695" y="3739728"/>
            <a:ext cx="2075276" cy="736103"/>
          </a:xfrm>
          <a:prstGeom prst="rect">
            <a:avLst/>
          </a:prstGeom>
        </p:spPr>
        <p:txBody>
          <a:bodyPr wrap="square" lIns="68584" tIns="34292" rIns="68584" bIns="34292">
            <a:spAutoFit/>
          </a:bodyPr>
          <a:lstStyle/>
          <a:p>
            <a:pPr>
              <a:lnSpc>
                <a:spcPts val="1275"/>
              </a:lnSpc>
            </a:pPr>
            <a:r>
              <a:rPr lang="cs-CZ" sz="11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Light"/>
              </a:rPr>
              <a:t>Jsme </a:t>
            </a:r>
            <a:r>
              <a:rPr lang="cs-CZ" sz="1100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Light"/>
              </a:rPr>
              <a:t>bankou poskytující všechny typy bankovních </a:t>
            </a:r>
            <a:r>
              <a:rPr lang="cs-CZ" sz="11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Light"/>
              </a:rPr>
              <a:t>produktů klientům ve všech hlavních segmentech bankovnictví.</a:t>
            </a:r>
            <a:endParaRPr lang="en-US" sz="1100" dirty="0">
              <a:solidFill>
                <a:srgbClr val="445469"/>
              </a:solidFill>
              <a:latin typeface="FuturaTEE" pitchFamily="2" charset="0"/>
              <a:ea typeface="Open Sans" panose="020B0606030504020204" pitchFamily="34" charset="0"/>
              <a:cs typeface="Roboto Ligh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439492" y="3429000"/>
            <a:ext cx="1981961" cy="269180"/>
          </a:xfrm>
          <a:prstGeom prst="rect">
            <a:avLst/>
          </a:prstGeom>
        </p:spPr>
        <p:txBody>
          <a:bodyPr wrap="none" lIns="68584" tIns="34292" rIns="68584" bIns="34292">
            <a:spAutoFit/>
          </a:bodyPr>
          <a:lstStyle/>
          <a:p>
            <a:pPr>
              <a:lnSpc>
                <a:spcPct val="130000"/>
              </a:lnSpc>
            </a:pPr>
            <a:r>
              <a:rPr lang="cs-CZ" sz="1100" b="1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Regular"/>
              </a:rPr>
              <a:t>JSME UNIVERZÁLNÍ BANKA</a:t>
            </a:r>
            <a:endParaRPr lang="en-US" sz="1100" b="1" dirty="0">
              <a:solidFill>
                <a:srgbClr val="445469"/>
              </a:solidFill>
              <a:latin typeface="FuturaTEE" pitchFamily="2" charset="0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42" name="Freeform 60"/>
          <p:cNvSpPr>
            <a:spLocks noChangeArrowheads="1"/>
          </p:cNvSpPr>
          <p:nvPr/>
        </p:nvSpPr>
        <p:spPr bwMode="auto">
          <a:xfrm>
            <a:off x="4274696" y="1650915"/>
            <a:ext cx="217487" cy="217544"/>
          </a:xfrm>
          <a:custGeom>
            <a:avLst/>
            <a:gdLst>
              <a:gd name="T0" fmla="*/ 304 w 602"/>
              <a:gd name="T1" fmla="*/ 601 h 602"/>
              <a:gd name="T2" fmla="*/ 304 w 602"/>
              <a:gd name="T3" fmla="*/ 601 h 602"/>
              <a:gd name="T4" fmla="*/ 0 w 602"/>
              <a:gd name="T5" fmla="*/ 304 h 602"/>
              <a:gd name="T6" fmla="*/ 304 w 602"/>
              <a:gd name="T7" fmla="*/ 0 h 602"/>
              <a:gd name="T8" fmla="*/ 601 w 602"/>
              <a:gd name="T9" fmla="*/ 304 h 602"/>
              <a:gd name="T10" fmla="*/ 304 w 602"/>
              <a:gd name="T11" fmla="*/ 601 h 602"/>
              <a:gd name="T12" fmla="*/ 304 w 602"/>
              <a:gd name="T13" fmla="*/ 57 h 602"/>
              <a:gd name="T14" fmla="*/ 304 w 602"/>
              <a:gd name="T15" fmla="*/ 57 h 602"/>
              <a:gd name="T16" fmla="*/ 57 w 602"/>
              <a:gd name="T17" fmla="*/ 304 h 602"/>
              <a:gd name="T18" fmla="*/ 304 w 602"/>
              <a:gd name="T19" fmla="*/ 544 h 602"/>
              <a:gd name="T20" fmla="*/ 544 w 602"/>
              <a:gd name="T21" fmla="*/ 304 h 602"/>
              <a:gd name="T22" fmla="*/ 304 w 602"/>
              <a:gd name="T23" fmla="*/ 57 h 602"/>
              <a:gd name="T24" fmla="*/ 304 w 602"/>
              <a:gd name="T25" fmla="*/ 431 h 602"/>
              <a:gd name="T26" fmla="*/ 304 w 602"/>
              <a:gd name="T27" fmla="*/ 431 h 602"/>
              <a:gd name="T28" fmla="*/ 247 w 602"/>
              <a:gd name="T29" fmla="*/ 354 h 602"/>
              <a:gd name="T30" fmla="*/ 304 w 602"/>
              <a:gd name="T31" fmla="*/ 149 h 602"/>
              <a:gd name="T32" fmla="*/ 353 w 602"/>
              <a:gd name="T33" fmla="*/ 354 h 602"/>
              <a:gd name="T34" fmla="*/ 304 w 602"/>
              <a:gd name="T35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4"/>
                  <a:pt x="304" y="544"/>
                </a:cubicBezTo>
                <a:cubicBezTo>
                  <a:pt x="438" y="544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04" y="431"/>
                </a:moveTo>
                <a:lnTo>
                  <a:pt x="304" y="431"/>
                </a:lnTo>
                <a:cubicBezTo>
                  <a:pt x="226" y="431"/>
                  <a:pt x="247" y="354"/>
                  <a:pt x="247" y="354"/>
                </a:cubicBezTo>
                <a:cubicBezTo>
                  <a:pt x="304" y="149"/>
                  <a:pt x="304" y="149"/>
                  <a:pt x="304" y="149"/>
                </a:cubicBezTo>
                <a:cubicBezTo>
                  <a:pt x="353" y="354"/>
                  <a:pt x="353" y="354"/>
                  <a:pt x="353" y="354"/>
                </a:cubicBezTo>
                <a:cubicBezTo>
                  <a:pt x="375" y="431"/>
                  <a:pt x="304" y="431"/>
                  <a:pt x="304" y="4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>
              <a:defRPr/>
            </a:pPr>
            <a:endParaRPr lang="en-US" sz="140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164698" y="3226107"/>
            <a:ext cx="1060" cy="856052"/>
          </a:xfrm>
          <a:prstGeom prst="straightConnector1">
            <a:avLst/>
          </a:prstGeom>
          <a:ln w="28575" cmpd="sng">
            <a:solidFill>
              <a:schemeClr val="accent3"/>
            </a:solidFill>
            <a:prstDash val="solid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381043" y="1974298"/>
            <a:ext cx="1060" cy="856052"/>
          </a:xfrm>
          <a:prstGeom prst="straightConnector1">
            <a:avLst/>
          </a:prstGeom>
          <a:ln w="2857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673954" y="1879019"/>
            <a:ext cx="1698245" cy="569391"/>
          </a:xfrm>
          <a:prstGeom prst="rect">
            <a:avLst/>
          </a:prstGeom>
        </p:spPr>
        <p:txBody>
          <a:bodyPr wrap="square" lIns="68584" tIns="34292" rIns="68584" bIns="34292">
            <a:spAutoFit/>
          </a:bodyPr>
          <a:lstStyle/>
          <a:p>
            <a:pPr>
              <a:lnSpc>
                <a:spcPts val="1275"/>
              </a:lnSpc>
            </a:pPr>
            <a:r>
              <a:rPr lang="cs-CZ" sz="1100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Light"/>
              </a:rPr>
              <a:t>Z pohledu celkových aktiv jsme pátou největší bankou na českém trhu.</a:t>
            </a:r>
            <a:endParaRPr lang="en-US" sz="1100" dirty="0">
              <a:solidFill>
                <a:srgbClr val="445469"/>
              </a:solidFill>
              <a:latin typeface="FuturaTEE" pitchFamily="2" charset="0"/>
              <a:ea typeface="Open Sans" panose="020B0606030504020204" pitchFamily="34" charset="0"/>
              <a:cs typeface="Roboto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83383" y="1561213"/>
            <a:ext cx="1443352" cy="289314"/>
          </a:xfrm>
          <a:prstGeom prst="rect">
            <a:avLst/>
          </a:prstGeom>
        </p:spPr>
        <p:txBody>
          <a:bodyPr wrap="none" lIns="68584" tIns="34292" rIns="68584" bIns="34292">
            <a:spAutoFit/>
          </a:bodyPr>
          <a:lstStyle/>
          <a:p>
            <a:pPr>
              <a:lnSpc>
                <a:spcPct val="130000"/>
              </a:lnSpc>
            </a:pPr>
            <a:r>
              <a:rPr lang="cs-CZ" sz="1100" b="1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Regular"/>
              </a:rPr>
              <a:t>5. NEJVĚTŠÍ BANKA</a:t>
            </a:r>
            <a:endParaRPr lang="en-US" sz="1100" b="1" dirty="0">
              <a:solidFill>
                <a:srgbClr val="445469"/>
              </a:solidFill>
              <a:latin typeface="FuturaTEE" pitchFamily="2" charset="0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41991" y="3905881"/>
            <a:ext cx="2719720" cy="569391"/>
          </a:xfrm>
          <a:prstGeom prst="rect">
            <a:avLst/>
          </a:prstGeom>
        </p:spPr>
        <p:txBody>
          <a:bodyPr wrap="square" lIns="68584" tIns="34292" rIns="68584" bIns="34292">
            <a:spAutoFit/>
          </a:bodyPr>
          <a:lstStyle/>
          <a:p>
            <a:pPr>
              <a:lnSpc>
                <a:spcPts val="1275"/>
              </a:lnSpc>
            </a:pPr>
            <a:r>
              <a:rPr lang="cs-CZ" sz="11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Light"/>
              </a:rPr>
              <a:t>Při veškerých činnostech myslíme na naše klienty. Zpětná vazba nám slouží jako cenný zdroj námětů na zlepšení.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941991" y="3591868"/>
            <a:ext cx="2853994" cy="269180"/>
          </a:xfrm>
          <a:prstGeom prst="rect">
            <a:avLst/>
          </a:prstGeom>
        </p:spPr>
        <p:txBody>
          <a:bodyPr wrap="none" lIns="68584" tIns="34292" rIns="68584" bIns="34292">
            <a:spAutoFit/>
          </a:bodyPr>
          <a:lstStyle/>
          <a:p>
            <a:pPr>
              <a:lnSpc>
                <a:spcPct val="130000"/>
              </a:lnSpc>
            </a:pPr>
            <a:r>
              <a:rPr lang="cs-CZ" sz="1100" b="1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Regular"/>
              </a:rPr>
              <a:t>JSME BANKOU INSPIROVANOU KLIENTY</a:t>
            </a:r>
            <a:endParaRPr lang="en-US" sz="1100" b="1" dirty="0">
              <a:solidFill>
                <a:srgbClr val="445469"/>
              </a:solidFill>
              <a:latin typeface="FuturaTEE" pitchFamily="2" charset="0"/>
              <a:ea typeface="Open Sans" panose="020B0606030504020204" pitchFamily="34" charset="0"/>
              <a:cs typeface="Roboto Regular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811066" y="1965825"/>
            <a:ext cx="1060" cy="856052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150989" y="1844824"/>
            <a:ext cx="1918565" cy="902815"/>
          </a:xfrm>
          <a:prstGeom prst="rect">
            <a:avLst/>
          </a:prstGeom>
        </p:spPr>
        <p:txBody>
          <a:bodyPr wrap="square" lIns="0" tIns="34292" rIns="0" bIns="34292">
            <a:spAutoFit/>
          </a:bodyPr>
          <a:lstStyle/>
          <a:p>
            <a:pPr>
              <a:lnSpc>
                <a:spcPts val="1275"/>
              </a:lnSpc>
            </a:pPr>
            <a:r>
              <a:rPr lang="cs-CZ" sz="1100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Light"/>
              </a:rPr>
              <a:t>Meziročně </a:t>
            </a:r>
            <a:r>
              <a:rPr lang="cs-CZ" sz="11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Light"/>
              </a:rPr>
              <a:t>se spokojenost našich korporátních klientů zvýšila o 12 procentních bodů na hodnotu </a:t>
            </a:r>
            <a:r>
              <a:rPr lang="cs-CZ" sz="1100" b="1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Light"/>
              </a:rPr>
              <a:t>51%. </a:t>
            </a:r>
            <a:r>
              <a:rPr lang="cs-CZ" sz="11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Light"/>
              </a:rPr>
              <a:t>Jsme </a:t>
            </a:r>
            <a:r>
              <a:rPr lang="cs-CZ" sz="1100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Light"/>
              </a:rPr>
              <a:t>tak </a:t>
            </a:r>
            <a:r>
              <a:rPr lang="cs-CZ" sz="11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Light"/>
              </a:rPr>
              <a:t>o </a:t>
            </a:r>
            <a:r>
              <a:rPr lang="cs-CZ" sz="1100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Light"/>
              </a:rPr>
              <a:t>celých </a:t>
            </a:r>
            <a:r>
              <a:rPr lang="cs-CZ" sz="11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Light"/>
              </a:rPr>
              <a:t>17 procentních bodů před konkurencí</a:t>
            </a:r>
            <a:r>
              <a:rPr lang="cs-CZ" sz="1100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Light"/>
              </a:rPr>
              <a:t>.</a:t>
            </a:r>
            <a:endParaRPr lang="en-US" sz="1100" dirty="0">
              <a:solidFill>
                <a:srgbClr val="445469"/>
              </a:solidFill>
              <a:latin typeface="FuturaTEE" pitchFamily="2" charset="0"/>
              <a:ea typeface="Open Sans" panose="020B0606030504020204" pitchFamily="34" charset="0"/>
              <a:cs typeface="Roboto Ligh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114844" y="1561397"/>
            <a:ext cx="1954710" cy="289314"/>
          </a:xfrm>
          <a:prstGeom prst="rect">
            <a:avLst/>
          </a:prstGeom>
        </p:spPr>
        <p:txBody>
          <a:bodyPr wrap="none" lIns="68584" tIns="34292" rIns="68584" bIns="34292">
            <a:spAutoFit/>
          </a:bodyPr>
          <a:lstStyle/>
          <a:p>
            <a:pPr>
              <a:lnSpc>
                <a:spcPct val="130000"/>
              </a:lnSpc>
            </a:pPr>
            <a:r>
              <a:rPr lang="cs-CZ" sz="1100" b="1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Regular"/>
              </a:rPr>
              <a:t>NPS JAKO KLÍČ K</a:t>
            </a:r>
            <a:r>
              <a:rPr lang="cs-CZ" sz="1100" b="1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Regular"/>
              </a:rPr>
              <a:t> ÚSPĚCHU</a:t>
            </a:r>
            <a:endParaRPr lang="en-US" sz="1100" b="1" dirty="0">
              <a:solidFill>
                <a:srgbClr val="445469"/>
              </a:solidFill>
              <a:latin typeface="FuturaTEE" pitchFamily="2" charset="0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52" name="Freeform 60"/>
          <p:cNvSpPr>
            <a:spLocks noChangeArrowheads="1"/>
          </p:cNvSpPr>
          <p:nvPr/>
        </p:nvSpPr>
        <p:spPr bwMode="auto">
          <a:xfrm>
            <a:off x="6715764" y="1650909"/>
            <a:ext cx="217487" cy="217544"/>
          </a:xfrm>
          <a:custGeom>
            <a:avLst/>
            <a:gdLst>
              <a:gd name="T0" fmla="*/ 304 w 602"/>
              <a:gd name="T1" fmla="*/ 601 h 602"/>
              <a:gd name="T2" fmla="*/ 304 w 602"/>
              <a:gd name="T3" fmla="*/ 601 h 602"/>
              <a:gd name="T4" fmla="*/ 0 w 602"/>
              <a:gd name="T5" fmla="*/ 304 h 602"/>
              <a:gd name="T6" fmla="*/ 304 w 602"/>
              <a:gd name="T7" fmla="*/ 0 h 602"/>
              <a:gd name="T8" fmla="*/ 601 w 602"/>
              <a:gd name="T9" fmla="*/ 304 h 602"/>
              <a:gd name="T10" fmla="*/ 304 w 602"/>
              <a:gd name="T11" fmla="*/ 601 h 602"/>
              <a:gd name="T12" fmla="*/ 304 w 602"/>
              <a:gd name="T13" fmla="*/ 57 h 602"/>
              <a:gd name="T14" fmla="*/ 304 w 602"/>
              <a:gd name="T15" fmla="*/ 57 h 602"/>
              <a:gd name="T16" fmla="*/ 57 w 602"/>
              <a:gd name="T17" fmla="*/ 304 h 602"/>
              <a:gd name="T18" fmla="*/ 304 w 602"/>
              <a:gd name="T19" fmla="*/ 544 h 602"/>
              <a:gd name="T20" fmla="*/ 544 w 602"/>
              <a:gd name="T21" fmla="*/ 304 h 602"/>
              <a:gd name="T22" fmla="*/ 304 w 602"/>
              <a:gd name="T23" fmla="*/ 57 h 602"/>
              <a:gd name="T24" fmla="*/ 304 w 602"/>
              <a:gd name="T25" fmla="*/ 431 h 602"/>
              <a:gd name="T26" fmla="*/ 304 w 602"/>
              <a:gd name="T27" fmla="*/ 431 h 602"/>
              <a:gd name="T28" fmla="*/ 247 w 602"/>
              <a:gd name="T29" fmla="*/ 354 h 602"/>
              <a:gd name="T30" fmla="*/ 304 w 602"/>
              <a:gd name="T31" fmla="*/ 149 h 602"/>
              <a:gd name="T32" fmla="*/ 353 w 602"/>
              <a:gd name="T33" fmla="*/ 354 h 602"/>
              <a:gd name="T34" fmla="*/ 304 w 602"/>
              <a:gd name="T35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4"/>
                  <a:pt x="304" y="544"/>
                </a:cubicBezTo>
                <a:cubicBezTo>
                  <a:pt x="438" y="544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04" y="431"/>
                </a:moveTo>
                <a:lnTo>
                  <a:pt x="304" y="431"/>
                </a:lnTo>
                <a:cubicBezTo>
                  <a:pt x="226" y="431"/>
                  <a:pt x="247" y="354"/>
                  <a:pt x="247" y="354"/>
                </a:cubicBezTo>
                <a:cubicBezTo>
                  <a:pt x="304" y="149"/>
                  <a:pt x="304" y="149"/>
                  <a:pt x="304" y="149"/>
                </a:cubicBezTo>
                <a:cubicBezTo>
                  <a:pt x="353" y="354"/>
                  <a:pt x="353" y="354"/>
                  <a:pt x="353" y="354"/>
                </a:cubicBezTo>
                <a:cubicBezTo>
                  <a:pt x="375" y="431"/>
                  <a:pt x="304" y="431"/>
                  <a:pt x="304" y="4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>
              <a:defRPr/>
            </a:pPr>
            <a:endParaRPr lang="en-US" sz="1400"/>
          </a:p>
        </p:txBody>
      </p:sp>
      <p:sp>
        <p:nvSpPr>
          <p:cNvPr id="53" name="Freeform 60"/>
          <p:cNvSpPr>
            <a:spLocks noChangeArrowheads="1"/>
          </p:cNvSpPr>
          <p:nvPr/>
        </p:nvSpPr>
        <p:spPr bwMode="auto">
          <a:xfrm>
            <a:off x="5527842" y="4190577"/>
            <a:ext cx="217487" cy="217544"/>
          </a:xfrm>
          <a:custGeom>
            <a:avLst/>
            <a:gdLst>
              <a:gd name="T0" fmla="*/ 304 w 602"/>
              <a:gd name="T1" fmla="*/ 601 h 602"/>
              <a:gd name="T2" fmla="*/ 304 w 602"/>
              <a:gd name="T3" fmla="*/ 601 h 602"/>
              <a:gd name="T4" fmla="*/ 0 w 602"/>
              <a:gd name="T5" fmla="*/ 304 h 602"/>
              <a:gd name="T6" fmla="*/ 304 w 602"/>
              <a:gd name="T7" fmla="*/ 0 h 602"/>
              <a:gd name="T8" fmla="*/ 601 w 602"/>
              <a:gd name="T9" fmla="*/ 304 h 602"/>
              <a:gd name="T10" fmla="*/ 304 w 602"/>
              <a:gd name="T11" fmla="*/ 601 h 602"/>
              <a:gd name="T12" fmla="*/ 304 w 602"/>
              <a:gd name="T13" fmla="*/ 57 h 602"/>
              <a:gd name="T14" fmla="*/ 304 w 602"/>
              <a:gd name="T15" fmla="*/ 57 h 602"/>
              <a:gd name="T16" fmla="*/ 57 w 602"/>
              <a:gd name="T17" fmla="*/ 304 h 602"/>
              <a:gd name="T18" fmla="*/ 304 w 602"/>
              <a:gd name="T19" fmla="*/ 544 h 602"/>
              <a:gd name="T20" fmla="*/ 544 w 602"/>
              <a:gd name="T21" fmla="*/ 304 h 602"/>
              <a:gd name="T22" fmla="*/ 304 w 602"/>
              <a:gd name="T23" fmla="*/ 57 h 602"/>
              <a:gd name="T24" fmla="*/ 304 w 602"/>
              <a:gd name="T25" fmla="*/ 431 h 602"/>
              <a:gd name="T26" fmla="*/ 304 w 602"/>
              <a:gd name="T27" fmla="*/ 431 h 602"/>
              <a:gd name="T28" fmla="*/ 247 w 602"/>
              <a:gd name="T29" fmla="*/ 354 h 602"/>
              <a:gd name="T30" fmla="*/ 304 w 602"/>
              <a:gd name="T31" fmla="*/ 149 h 602"/>
              <a:gd name="T32" fmla="*/ 353 w 602"/>
              <a:gd name="T33" fmla="*/ 354 h 602"/>
              <a:gd name="T34" fmla="*/ 304 w 602"/>
              <a:gd name="T35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4"/>
                  <a:pt x="304" y="544"/>
                </a:cubicBezTo>
                <a:cubicBezTo>
                  <a:pt x="438" y="544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04" y="431"/>
                </a:moveTo>
                <a:lnTo>
                  <a:pt x="304" y="431"/>
                </a:lnTo>
                <a:cubicBezTo>
                  <a:pt x="226" y="431"/>
                  <a:pt x="247" y="354"/>
                  <a:pt x="247" y="354"/>
                </a:cubicBezTo>
                <a:cubicBezTo>
                  <a:pt x="304" y="149"/>
                  <a:pt x="304" y="149"/>
                  <a:pt x="304" y="149"/>
                </a:cubicBezTo>
                <a:cubicBezTo>
                  <a:pt x="353" y="354"/>
                  <a:pt x="353" y="354"/>
                  <a:pt x="353" y="354"/>
                </a:cubicBezTo>
                <a:cubicBezTo>
                  <a:pt x="375" y="431"/>
                  <a:pt x="304" y="431"/>
                  <a:pt x="304" y="4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>
              <a:defRPr/>
            </a:pPr>
            <a:endParaRPr lang="en-US" sz="1400"/>
          </a:p>
        </p:txBody>
      </p:sp>
      <p:sp>
        <p:nvSpPr>
          <p:cNvPr id="54" name="Freeform 60"/>
          <p:cNvSpPr>
            <a:spLocks noChangeArrowheads="1"/>
          </p:cNvSpPr>
          <p:nvPr/>
        </p:nvSpPr>
        <p:spPr bwMode="auto">
          <a:xfrm>
            <a:off x="3065696" y="4192259"/>
            <a:ext cx="217487" cy="217544"/>
          </a:xfrm>
          <a:custGeom>
            <a:avLst/>
            <a:gdLst>
              <a:gd name="T0" fmla="*/ 304 w 602"/>
              <a:gd name="T1" fmla="*/ 601 h 602"/>
              <a:gd name="T2" fmla="*/ 304 w 602"/>
              <a:gd name="T3" fmla="*/ 601 h 602"/>
              <a:gd name="T4" fmla="*/ 0 w 602"/>
              <a:gd name="T5" fmla="*/ 304 h 602"/>
              <a:gd name="T6" fmla="*/ 304 w 602"/>
              <a:gd name="T7" fmla="*/ 0 h 602"/>
              <a:gd name="T8" fmla="*/ 601 w 602"/>
              <a:gd name="T9" fmla="*/ 304 h 602"/>
              <a:gd name="T10" fmla="*/ 304 w 602"/>
              <a:gd name="T11" fmla="*/ 601 h 602"/>
              <a:gd name="T12" fmla="*/ 304 w 602"/>
              <a:gd name="T13" fmla="*/ 57 h 602"/>
              <a:gd name="T14" fmla="*/ 304 w 602"/>
              <a:gd name="T15" fmla="*/ 57 h 602"/>
              <a:gd name="T16" fmla="*/ 57 w 602"/>
              <a:gd name="T17" fmla="*/ 304 h 602"/>
              <a:gd name="T18" fmla="*/ 304 w 602"/>
              <a:gd name="T19" fmla="*/ 544 h 602"/>
              <a:gd name="T20" fmla="*/ 544 w 602"/>
              <a:gd name="T21" fmla="*/ 304 h 602"/>
              <a:gd name="T22" fmla="*/ 304 w 602"/>
              <a:gd name="T23" fmla="*/ 57 h 602"/>
              <a:gd name="T24" fmla="*/ 304 w 602"/>
              <a:gd name="T25" fmla="*/ 431 h 602"/>
              <a:gd name="T26" fmla="*/ 304 w 602"/>
              <a:gd name="T27" fmla="*/ 431 h 602"/>
              <a:gd name="T28" fmla="*/ 247 w 602"/>
              <a:gd name="T29" fmla="*/ 354 h 602"/>
              <a:gd name="T30" fmla="*/ 304 w 602"/>
              <a:gd name="T31" fmla="*/ 149 h 602"/>
              <a:gd name="T32" fmla="*/ 353 w 602"/>
              <a:gd name="T33" fmla="*/ 354 h 602"/>
              <a:gd name="T34" fmla="*/ 304 w 602"/>
              <a:gd name="T35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4"/>
                  <a:pt x="304" y="544"/>
                </a:cubicBezTo>
                <a:cubicBezTo>
                  <a:pt x="438" y="544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04" y="431"/>
                </a:moveTo>
                <a:lnTo>
                  <a:pt x="304" y="431"/>
                </a:lnTo>
                <a:cubicBezTo>
                  <a:pt x="226" y="431"/>
                  <a:pt x="247" y="354"/>
                  <a:pt x="247" y="354"/>
                </a:cubicBezTo>
                <a:cubicBezTo>
                  <a:pt x="304" y="149"/>
                  <a:pt x="304" y="149"/>
                  <a:pt x="304" y="149"/>
                </a:cubicBezTo>
                <a:cubicBezTo>
                  <a:pt x="353" y="354"/>
                  <a:pt x="353" y="354"/>
                  <a:pt x="353" y="354"/>
                </a:cubicBezTo>
                <a:cubicBezTo>
                  <a:pt x="375" y="431"/>
                  <a:pt x="304" y="431"/>
                  <a:pt x="304" y="4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>
              <a:defRPr/>
            </a:pPr>
            <a:endParaRPr lang="en-US" sz="1400"/>
          </a:p>
        </p:txBody>
      </p:sp>
      <p:sp>
        <p:nvSpPr>
          <p:cNvPr id="55" name="Freeform 60"/>
          <p:cNvSpPr>
            <a:spLocks noChangeArrowheads="1"/>
          </p:cNvSpPr>
          <p:nvPr/>
        </p:nvSpPr>
        <p:spPr bwMode="auto">
          <a:xfrm>
            <a:off x="624270" y="4190577"/>
            <a:ext cx="217487" cy="217544"/>
          </a:xfrm>
          <a:custGeom>
            <a:avLst/>
            <a:gdLst>
              <a:gd name="T0" fmla="*/ 304 w 602"/>
              <a:gd name="T1" fmla="*/ 601 h 602"/>
              <a:gd name="T2" fmla="*/ 304 w 602"/>
              <a:gd name="T3" fmla="*/ 601 h 602"/>
              <a:gd name="T4" fmla="*/ 0 w 602"/>
              <a:gd name="T5" fmla="*/ 304 h 602"/>
              <a:gd name="T6" fmla="*/ 304 w 602"/>
              <a:gd name="T7" fmla="*/ 0 h 602"/>
              <a:gd name="T8" fmla="*/ 601 w 602"/>
              <a:gd name="T9" fmla="*/ 304 h 602"/>
              <a:gd name="T10" fmla="*/ 304 w 602"/>
              <a:gd name="T11" fmla="*/ 601 h 602"/>
              <a:gd name="T12" fmla="*/ 304 w 602"/>
              <a:gd name="T13" fmla="*/ 57 h 602"/>
              <a:gd name="T14" fmla="*/ 304 w 602"/>
              <a:gd name="T15" fmla="*/ 57 h 602"/>
              <a:gd name="T16" fmla="*/ 57 w 602"/>
              <a:gd name="T17" fmla="*/ 304 h 602"/>
              <a:gd name="T18" fmla="*/ 304 w 602"/>
              <a:gd name="T19" fmla="*/ 544 h 602"/>
              <a:gd name="T20" fmla="*/ 544 w 602"/>
              <a:gd name="T21" fmla="*/ 304 h 602"/>
              <a:gd name="T22" fmla="*/ 304 w 602"/>
              <a:gd name="T23" fmla="*/ 57 h 602"/>
              <a:gd name="T24" fmla="*/ 304 w 602"/>
              <a:gd name="T25" fmla="*/ 431 h 602"/>
              <a:gd name="T26" fmla="*/ 304 w 602"/>
              <a:gd name="T27" fmla="*/ 431 h 602"/>
              <a:gd name="T28" fmla="*/ 247 w 602"/>
              <a:gd name="T29" fmla="*/ 354 h 602"/>
              <a:gd name="T30" fmla="*/ 304 w 602"/>
              <a:gd name="T31" fmla="*/ 149 h 602"/>
              <a:gd name="T32" fmla="*/ 353 w 602"/>
              <a:gd name="T33" fmla="*/ 354 h 602"/>
              <a:gd name="T34" fmla="*/ 304 w 602"/>
              <a:gd name="T35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4"/>
                  <a:pt x="304" y="544"/>
                </a:cubicBezTo>
                <a:cubicBezTo>
                  <a:pt x="438" y="544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04" y="431"/>
                </a:moveTo>
                <a:lnTo>
                  <a:pt x="304" y="431"/>
                </a:lnTo>
                <a:cubicBezTo>
                  <a:pt x="226" y="431"/>
                  <a:pt x="247" y="354"/>
                  <a:pt x="247" y="354"/>
                </a:cubicBezTo>
                <a:cubicBezTo>
                  <a:pt x="304" y="149"/>
                  <a:pt x="304" y="149"/>
                  <a:pt x="304" y="149"/>
                </a:cubicBezTo>
                <a:cubicBezTo>
                  <a:pt x="353" y="354"/>
                  <a:pt x="353" y="354"/>
                  <a:pt x="353" y="354"/>
                </a:cubicBezTo>
                <a:cubicBezTo>
                  <a:pt x="375" y="431"/>
                  <a:pt x="304" y="431"/>
                  <a:pt x="304" y="4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>
              <a:defRPr/>
            </a:pPr>
            <a:endParaRPr lang="en-US" sz="1400"/>
          </a:p>
        </p:txBody>
      </p:sp>
      <p:sp>
        <p:nvSpPr>
          <p:cNvPr id="56" name="Freeform 60"/>
          <p:cNvSpPr>
            <a:spLocks noChangeArrowheads="1"/>
          </p:cNvSpPr>
          <p:nvPr/>
        </p:nvSpPr>
        <p:spPr bwMode="auto">
          <a:xfrm>
            <a:off x="1819260" y="1650909"/>
            <a:ext cx="217487" cy="217544"/>
          </a:xfrm>
          <a:custGeom>
            <a:avLst/>
            <a:gdLst>
              <a:gd name="T0" fmla="*/ 304 w 602"/>
              <a:gd name="T1" fmla="*/ 601 h 602"/>
              <a:gd name="T2" fmla="*/ 304 w 602"/>
              <a:gd name="T3" fmla="*/ 601 h 602"/>
              <a:gd name="T4" fmla="*/ 0 w 602"/>
              <a:gd name="T5" fmla="*/ 304 h 602"/>
              <a:gd name="T6" fmla="*/ 304 w 602"/>
              <a:gd name="T7" fmla="*/ 0 h 602"/>
              <a:gd name="T8" fmla="*/ 601 w 602"/>
              <a:gd name="T9" fmla="*/ 304 h 602"/>
              <a:gd name="T10" fmla="*/ 304 w 602"/>
              <a:gd name="T11" fmla="*/ 601 h 602"/>
              <a:gd name="T12" fmla="*/ 304 w 602"/>
              <a:gd name="T13" fmla="*/ 57 h 602"/>
              <a:gd name="T14" fmla="*/ 304 w 602"/>
              <a:gd name="T15" fmla="*/ 57 h 602"/>
              <a:gd name="T16" fmla="*/ 57 w 602"/>
              <a:gd name="T17" fmla="*/ 304 h 602"/>
              <a:gd name="T18" fmla="*/ 304 w 602"/>
              <a:gd name="T19" fmla="*/ 544 h 602"/>
              <a:gd name="T20" fmla="*/ 544 w 602"/>
              <a:gd name="T21" fmla="*/ 304 h 602"/>
              <a:gd name="T22" fmla="*/ 304 w 602"/>
              <a:gd name="T23" fmla="*/ 57 h 602"/>
              <a:gd name="T24" fmla="*/ 304 w 602"/>
              <a:gd name="T25" fmla="*/ 431 h 602"/>
              <a:gd name="T26" fmla="*/ 304 w 602"/>
              <a:gd name="T27" fmla="*/ 431 h 602"/>
              <a:gd name="T28" fmla="*/ 247 w 602"/>
              <a:gd name="T29" fmla="*/ 354 h 602"/>
              <a:gd name="T30" fmla="*/ 304 w 602"/>
              <a:gd name="T31" fmla="*/ 149 h 602"/>
              <a:gd name="T32" fmla="*/ 353 w 602"/>
              <a:gd name="T33" fmla="*/ 354 h 602"/>
              <a:gd name="T34" fmla="*/ 304 w 602"/>
              <a:gd name="T35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4"/>
                  <a:pt x="304" y="544"/>
                </a:cubicBezTo>
                <a:cubicBezTo>
                  <a:pt x="438" y="544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04" y="431"/>
                </a:moveTo>
                <a:lnTo>
                  <a:pt x="304" y="431"/>
                </a:lnTo>
                <a:cubicBezTo>
                  <a:pt x="226" y="431"/>
                  <a:pt x="247" y="354"/>
                  <a:pt x="247" y="354"/>
                </a:cubicBezTo>
                <a:cubicBezTo>
                  <a:pt x="304" y="149"/>
                  <a:pt x="304" y="149"/>
                  <a:pt x="304" y="149"/>
                </a:cubicBezTo>
                <a:cubicBezTo>
                  <a:pt x="353" y="354"/>
                  <a:pt x="353" y="354"/>
                  <a:pt x="353" y="354"/>
                </a:cubicBezTo>
                <a:cubicBezTo>
                  <a:pt x="375" y="431"/>
                  <a:pt x="304" y="431"/>
                  <a:pt x="304" y="4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>
              <a:defRPr/>
            </a:pPr>
            <a:endParaRPr lang="en-US" sz="1400"/>
          </a:p>
        </p:txBody>
      </p:sp>
      <p:sp>
        <p:nvSpPr>
          <p:cNvPr id="57" name="Rectangle 56"/>
          <p:cNvSpPr/>
          <p:nvPr/>
        </p:nvSpPr>
        <p:spPr>
          <a:xfrm>
            <a:off x="1547664" y="5373216"/>
            <a:ext cx="2461259" cy="949495"/>
          </a:xfrm>
          <a:prstGeom prst="rect">
            <a:avLst/>
          </a:prstGeom>
        </p:spPr>
        <p:txBody>
          <a:bodyPr wrap="none" lIns="68584" tIns="34292" rIns="68584" bIns="34292">
            <a:spAutoFit/>
          </a:bodyPr>
          <a:lstStyle/>
          <a:p>
            <a:pPr>
              <a:lnSpc>
                <a:spcPct val="130000"/>
              </a:lnSpc>
            </a:pPr>
            <a:r>
              <a:rPr lang="cs-CZ" sz="1100" b="1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Regular"/>
              </a:rPr>
              <a:t>PRAVIDELNĚ ZÍSKÁVÁME OCENĚNÍ</a:t>
            </a:r>
          </a:p>
          <a:p>
            <a:pPr>
              <a:lnSpc>
                <a:spcPct val="130000"/>
              </a:lnSpc>
            </a:pPr>
            <a:r>
              <a:rPr lang="cs-CZ" sz="1100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Regular"/>
              </a:rPr>
              <a:t>Za rok 2016 se můžeme pyšnit tituly: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Regular"/>
              </a:rPr>
              <a:t>Nejlepší banka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Regular"/>
              </a:rPr>
              <a:t>Klientsky nejpřívětivější </a:t>
            </a:r>
            <a:r>
              <a:rPr lang="cs-CZ" sz="11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Regular"/>
              </a:rPr>
              <a:t>banka</a:t>
            </a:r>
            <a:endParaRPr lang="en-US" sz="1100" dirty="0">
              <a:solidFill>
                <a:srgbClr val="445469"/>
              </a:solidFill>
              <a:latin typeface="FuturaTEE" pitchFamily="2" charset="0"/>
              <a:ea typeface="Open Sans" panose="020B0606030504020204" pitchFamily="34" charset="0"/>
              <a:cs typeface="Roboto Regular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13512" y="5013176"/>
            <a:ext cx="79632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411" y="5393774"/>
            <a:ext cx="1213295" cy="1131570"/>
          </a:xfrm>
          <a:prstGeom prst="rect">
            <a:avLst/>
          </a:prstGeom>
        </p:spPr>
      </p:pic>
      <p:pic>
        <p:nvPicPr>
          <p:cNvPr id="60" name="Obráze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31" y="5373216"/>
            <a:ext cx="1194911" cy="1139190"/>
          </a:xfrm>
          <a:prstGeom prst="rect">
            <a:avLst/>
          </a:prstGeom>
        </p:spPr>
      </p:pic>
      <p:sp>
        <p:nvSpPr>
          <p:cNvPr id="6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995120" cy="576064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445469"/>
                </a:solidFill>
                <a:latin typeface="FuturaTEE" pitchFamily="2" charset="0"/>
              </a:rPr>
              <a:t>RAIFFEISENBANK na českém trhu</a:t>
            </a:r>
            <a:endParaRPr lang="cs-CZ" sz="2800" dirty="0">
              <a:solidFill>
                <a:srgbClr val="445469"/>
              </a:solidFill>
              <a:latin typeface="FuturaT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995120" cy="1440160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445469"/>
                </a:solidFill>
                <a:latin typeface="FuturaTEE" pitchFamily="2" charset="0"/>
              </a:rPr>
              <a:t>Raiffeisenbank</a:t>
            </a:r>
            <a:r>
              <a:rPr lang="en-US" sz="2800" dirty="0">
                <a:solidFill>
                  <a:srgbClr val="445469"/>
                </a:solidFill>
                <a:latin typeface="FuturaTEE" pitchFamily="2" charset="0"/>
              </a:rPr>
              <a:t> a </a:t>
            </a:r>
            <a:r>
              <a:rPr lang="en-US" sz="2800" dirty="0" err="1" smtClean="0">
                <a:solidFill>
                  <a:srgbClr val="445469"/>
                </a:solidFill>
                <a:latin typeface="FuturaTEE" pitchFamily="2" charset="0"/>
              </a:rPr>
              <a:t>financování</a:t>
            </a:r>
            <a:r>
              <a:rPr lang="cs-CZ" sz="2800" dirty="0" smtClean="0">
                <a:solidFill>
                  <a:srgbClr val="445469"/>
                </a:solidFill>
                <a:latin typeface="FuturaTEE" pitchFamily="2" charset="0"/>
              </a:rPr>
              <a:t/>
            </a:r>
            <a:br>
              <a:rPr lang="cs-CZ" sz="2800" dirty="0" smtClean="0">
                <a:solidFill>
                  <a:srgbClr val="445469"/>
                </a:solidFill>
                <a:latin typeface="FuturaTEE" pitchFamily="2" charset="0"/>
              </a:rPr>
            </a:br>
            <a:r>
              <a:rPr lang="en-US" sz="2800" dirty="0" smtClean="0">
                <a:solidFill>
                  <a:srgbClr val="445469"/>
                </a:solidFill>
                <a:latin typeface="FuturaTEE" pitchFamily="2" charset="0"/>
              </a:rPr>
              <a:t> </a:t>
            </a:r>
            <a:r>
              <a:rPr lang="en-US" sz="2800" dirty="0" err="1">
                <a:solidFill>
                  <a:srgbClr val="445469"/>
                </a:solidFill>
                <a:latin typeface="FuturaTEE" pitchFamily="2" charset="0"/>
              </a:rPr>
              <a:t>malých</a:t>
            </a:r>
            <a:r>
              <a:rPr lang="en-US" sz="2800" dirty="0">
                <a:solidFill>
                  <a:srgbClr val="445469"/>
                </a:solidFill>
                <a:latin typeface="FuturaTEE" pitchFamily="2" charset="0"/>
              </a:rPr>
              <a:t> a </a:t>
            </a:r>
            <a:r>
              <a:rPr lang="en-US" sz="2800" dirty="0" err="1">
                <a:solidFill>
                  <a:srgbClr val="445469"/>
                </a:solidFill>
                <a:latin typeface="FuturaTEE" pitchFamily="2" charset="0"/>
              </a:rPr>
              <a:t>středních</a:t>
            </a:r>
            <a:r>
              <a:rPr lang="en-US" sz="2800" dirty="0">
                <a:solidFill>
                  <a:srgbClr val="445469"/>
                </a:solidFill>
                <a:latin typeface="FuturaTEE" pitchFamily="2" charset="0"/>
              </a:rPr>
              <a:t> </a:t>
            </a:r>
            <a:r>
              <a:rPr lang="en-US" sz="2800" dirty="0" err="1">
                <a:solidFill>
                  <a:srgbClr val="445469"/>
                </a:solidFill>
                <a:latin typeface="FuturaTEE" pitchFamily="2" charset="0"/>
              </a:rPr>
              <a:t>firem</a:t>
            </a:r>
            <a:r>
              <a:rPr lang="en-US" sz="2800" dirty="0">
                <a:solidFill>
                  <a:srgbClr val="445469"/>
                </a:solidFill>
                <a:latin typeface="FuturaTEE" pitchFamily="2" charset="0"/>
              </a:rPr>
              <a:t/>
            </a:r>
            <a:br>
              <a:rPr lang="en-US" sz="2800" dirty="0">
                <a:solidFill>
                  <a:srgbClr val="445469"/>
                </a:solidFill>
                <a:latin typeface="FuturaTEE" pitchFamily="2" charset="0"/>
              </a:rPr>
            </a:br>
            <a:endParaRPr lang="cs-CZ" sz="2800" dirty="0">
              <a:solidFill>
                <a:srgbClr val="445469"/>
              </a:solidFill>
              <a:latin typeface="FuturaTEE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24" y="4510648"/>
            <a:ext cx="3639072" cy="215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27584" y="1412776"/>
            <a:ext cx="7488831" cy="772107"/>
          </a:xfrm>
          <a:prstGeom prst="rect">
            <a:avLst/>
          </a:pr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8100" cmpd="sng">
            <a:solidFill>
              <a:schemeClr val="bg1">
                <a:lumMod val="65000"/>
              </a:schemeClr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cs-CZ" b="1" dirty="0">
                <a:solidFill>
                  <a:srgbClr val="445469"/>
                </a:solidFill>
                <a:latin typeface="FuturaTEE" pitchFamily="2" charset="0"/>
              </a:rPr>
              <a:t>Kompletní nabídka financování od kontokorentu po </a:t>
            </a:r>
            <a:r>
              <a:rPr lang="cs-CZ" b="1" dirty="0" smtClean="0">
                <a:solidFill>
                  <a:srgbClr val="445469"/>
                </a:solidFill>
                <a:latin typeface="FuturaTEE" pitchFamily="2" charset="0"/>
              </a:rPr>
              <a:t>strukturované exportní </a:t>
            </a:r>
            <a:r>
              <a:rPr lang="cs-CZ" b="1" dirty="0">
                <a:solidFill>
                  <a:srgbClr val="445469"/>
                </a:solidFill>
                <a:latin typeface="FuturaTEE" pitchFamily="2" charset="0"/>
              </a:rPr>
              <a:t>financování s </a:t>
            </a:r>
            <a:r>
              <a:rPr lang="cs-CZ" b="1" dirty="0" smtClean="0">
                <a:solidFill>
                  <a:srgbClr val="445469"/>
                </a:solidFill>
                <a:latin typeface="FuturaTEE" pitchFamily="2" charset="0"/>
              </a:rPr>
              <a:t>pojištěním EGAP.</a:t>
            </a:r>
            <a:endParaRPr lang="cs-CZ" b="1" dirty="0">
              <a:solidFill>
                <a:srgbClr val="445469"/>
              </a:solidFill>
              <a:latin typeface="FuturaTE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424" y="3934584"/>
            <a:ext cx="371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445469"/>
                </a:solidFill>
                <a:latin typeface="FuturaTEE" pitchFamily="2" charset="0"/>
              </a:rPr>
              <a:t>Regionální dostupnost </a:t>
            </a:r>
            <a:endParaRPr lang="cs-CZ" sz="1400" b="1" dirty="0" smtClean="0">
              <a:solidFill>
                <a:srgbClr val="445469"/>
              </a:solidFill>
              <a:latin typeface="FuturaTEE" pitchFamily="2" charset="0"/>
            </a:endParaRPr>
          </a:p>
          <a:p>
            <a:r>
              <a:rPr lang="cs-CZ" sz="1400" dirty="0" smtClean="0">
                <a:solidFill>
                  <a:srgbClr val="445469"/>
                </a:solidFill>
                <a:latin typeface="FuturaTEE" pitchFamily="2" charset="0"/>
              </a:rPr>
              <a:t>V </a:t>
            </a:r>
            <a:r>
              <a:rPr lang="cs-CZ" sz="1400" dirty="0">
                <a:solidFill>
                  <a:srgbClr val="445469"/>
                </a:solidFill>
                <a:latin typeface="FuturaTEE" pitchFamily="2" charset="0"/>
              </a:rPr>
              <a:t>rámci </a:t>
            </a:r>
            <a:r>
              <a:rPr lang="cs-CZ" sz="1400" dirty="0" smtClean="0">
                <a:solidFill>
                  <a:srgbClr val="445469"/>
                </a:solidFill>
                <a:latin typeface="FuturaTEE" pitchFamily="2" charset="0"/>
              </a:rPr>
              <a:t>České </a:t>
            </a:r>
            <a:r>
              <a:rPr lang="cs-CZ" sz="1400" dirty="0">
                <a:solidFill>
                  <a:srgbClr val="445469"/>
                </a:solidFill>
                <a:latin typeface="FuturaTEE" pitchFamily="2" charset="0"/>
              </a:rPr>
              <a:t>republiky na 17 firemních </a:t>
            </a:r>
            <a:r>
              <a:rPr lang="cs-CZ" sz="1400" dirty="0" smtClean="0">
                <a:solidFill>
                  <a:srgbClr val="445469"/>
                </a:solidFill>
                <a:latin typeface="FuturaTEE" pitchFamily="2" charset="0"/>
              </a:rPr>
              <a:t>centrech</a:t>
            </a:r>
            <a:endParaRPr lang="cs-CZ" sz="1400" dirty="0">
              <a:solidFill>
                <a:srgbClr val="445469"/>
              </a:solidFill>
              <a:latin typeface="FuturaTE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2276872"/>
            <a:ext cx="84249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>
                <a:solidFill>
                  <a:srgbClr val="445469"/>
                </a:solidFill>
                <a:latin typeface="FuturaTEE" pitchFamily="2" charset="0"/>
              </a:rPr>
              <a:t>Součástí </a:t>
            </a:r>
            <a:r>
              <a:rPr lang="cs-CZ" sz="1400" dirty="0" smtClean="0">
                <a:solidFill>
                  <a:srgbClr val="445469"/>
                </a:solidFill>
                <a:latin typeface="FuturaTEE" pitchFamily="2" charset="0"/>
              </a:rPr>
              <a:t>nabídky </a:t>
            </a:r>
            <a:r>
              <a:rPr lang="cs-CZ" sz="1400" dirty="0">
                <a:solidFill>
                  <a:srgbClr val="445469"/>
                </a:solidFill>
                <a:latin typeface="FuturaTEE" pitchFamily="2" charset="0"/>
              </a:rPr>
              <a:t>bankovní záruky, dokumentární akreditivy a služby pro zajištění kurzového a úrokového </a:t>
            </a:r>
            <a:r>
              <a:rPr lang="cs-CZ" sz="1400" dirty="0" smtClean="0">
                <a:solidFill>
                  <a:srgbClr val="445469"/>
                </a:solidFill>
                <a:latin typeface="FuturaTEE" pitchFamily="2" charset="0"/>
              </a:rPr>
              <a:t>rizika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 err="1">
                <a:solidFill>
                  <a:srgbClr val="445469"/>
                </a:solidFill>
                <a:latin typeface="FuturaTEE" pitchFamily="2" charset="0"/>
              </a:rPr>
              <a:t>Factoring</a:t>
            </a:r>
            <a:r>
              <a:rPr lang="cs-CZ" sz="1400" dirty="0">
                <a:solidFill>
                  <a:srgbClr val="445469"/>
                </a:solidFill>
                <a:latin typeface="FuturaTEE" pitchFamily="2" charset="0"/>
              </a:rPr>
              <a:t> poskytujeme v rámci banky - to umožňuje optimální nastavení struktury financování </a:t>
            </a:r>
            <a:r>
              <a:rPr lang="cs-CZ" sz="1400" dirty="0" smtClean="0">
                <a:solidFill>
                  <a:srgbClr val="445469"/>
                </a:solidFill>
                <a:latin typeface="FuturaTEE" pitchFamily="2" charset="0"/>
              </a:rPr>
              <a:t>dle </a:t>
            </a:r>
            <a:r>
              <a:rPr lang="cs-CZ" sz="1400" dirty="0">
                <a:solidFill>
                  <a:srgbClr val="445469"/>
                </a:solidFill>
                <a:latin typeface="FuturaTEE" pitchFamily="2" charset="0"/>
              </a:rPr>
              <a:t>potřeb </a:t>
            </a:r>
            <a:r>
              <a:rPr lang="cs-CZ" sz="1400" dirty="0" smtClean="0">
                <a:solidFill>
                  <a:srgbClr val="445469"/>
                </a:solidFill>
                <a:latin typeface="FuturaTEE" pitchFamily="2" charset="0"/>
              </a:rPr>
              <a:t>klienta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 smtClean="0">
                <a:solidFill>
                  <a:srgbClr val="445469"/>
                </a:solidFill>
                <a:latin typeface="FuturaTEE" pitchFamily="2" charset="0"/>
              </a:rPr>
              <a:t>Případy </a:t>
            </a:r>
            <a:r>
              <a:rPr lang="cs-CZ" sz="1400" dirty="0">
                <a:solidFill>
                  <a:srgbClr val="445469"/>
                </a:solidFill>
                <a:latin typeface="FuturaTEE" pitchFamily="2" charset="0"/>
              </a:rPr>
              <a:t>do 10 </a:t>
            </a:r>
            <a:r>
              <a:rPr lang="cs-CZ" sz="1400" dirty="0" smtClean="0">
                <a:solidFill>
                  <a:srgbClr val="445469"/>
                </a:solidFill>
                <a:latin typeface="FuturaTEE" pitchFamily="2" charset="0"/>
              </a:rPr>
              <a:t>mil. Kč vyřizujeme zrychleným </a:t>
            </a:r>
            <a:r>
              <a:rPr lang="cs-CZ" sz="1400" dirty="0">
                <a:solidFill>
                  <a:srgbClr val="445469"/>
                </a:solidFill>
                <a:latin typeface="FuturaTEE" pitchFamily="2" charset="0"/>
              </a:rPr>
              <a:t>a </a:t>
            </a:r>
            <a:r>
              <a:rPr lang="cs-CZ" sz="1400" dirty="0" smtClean="0">
                <a:solidFill>
                  <a:srgbClr val="445469"/>
                </a:solidFill>
                <a:latin typeface="FuturaTEE" pitchFamily="2" charset="0"/>
              </a:rPr>
              <a:t>zjednodušeným režimem </a:t>
            </a:r>
            <a:r>
              <a:rPr lang="cs-CZ" sz="1400" dirty="0">
                <a:solidFill>
                  <a:srgbClr val="445469"/>
                </a:solidFill>
                <a:latin typeface="FuturaTEE" pitchFamily="2" charset="0"/>
              </a:rPr>
              <a:t>zpracování </a:t>
            </a:r>
            <a:endParaRPr lang="cs-CZ" sz="1400" dirty="0" smtClean="0">
              <a:solidFill>
                <a:srgbClr val="445469"/>
              </a:solidFill>
              <a:latin typeface="FuturaTEE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 smtClean="0">
                <a:solidFill>
                  <a:srgbClr val="445469"/>
                </a:solidFill>
                <a:latin typeface="FuturaTEE" pitchFamily="2" charset="0"/>
                <a:cs typeface="Calibri" pitchFamily="34" charset="0"/>
              </a:rPr>
              <a:t>Pro </a:t>
            </a:r>
            <a:r>
              <a:rPr lang="cs-CZ" sz="1400" dirty="0" err="1" smtClean="0">
                <a:solidFill>
                  <a:srgbClr val="445469"/>
                </a:solidFill>
                <a:latin typeface="FuturaTEE" pitchFamily="2" charset="0"/>
                <a:cs typeface="Calibri" pitchFamily="34" charset="0"/>
              </a:rPr>
              <a:t>trade</a:t>
            </a:r>
            <a:r>
              <a:rPr lang="cs-CZ" sz="1400" dirty="0" smtClean="0">
                <a:solidFill>
                  <a:srgbClr val="445469"/>
                </a:solidFill>
                <a:latin typeface="FuturaTEE" pitchFamily="2" charset="0"/>
                <a:cs typeface="Calibri" pitchFamily="34" charset="0"/>
              </a:rPr>
              <a:t> finance produkty či exportní  financování specializovaný team odborníků pro strukturování transakcí </a:t>
            </a:r>
            <a:endParaRPr lang="cs-CZ" sz="1400" dirty="0">
              <a:solidFill>
                <a:srgbClr val="445469"/>
              </a:solidFill>
              <a:latin typeface="FuturaTEE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12403" y="3861048"/>
            <a:ext cx="1871092" cy="1528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cxnSp>
        <p:nvCxnSpPr>
          <p:cNvPr id="11" name="Straight Connector 10"/>
          <p:cNvCxnSpPr/>
          <p:nvPr/>
        </p:nvCxnSpPr>
        <p:spPr>
          <a:xfrm>
            <a:off x="683568" y="4004483"/>
            <a:ext cx="2160240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graphicFrame>
        <p:nvGraphicFramePr>
          <p:cNvPr id="13" name="Chart Placeholder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151831"/>
              </p:ext>
            </p:extLst>
          </p:nvPr>
        </p:nvGraphicFramePr>
        <p:xfrm>
          <a:off x="828344" y="4149080"/>
          <a:ext cx="3623329" cy="3228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Elbow Connector 13"/>
          <p:cNvCxnSpPr/>
          <p:nvPr/>
        </p:nvCxnSpPr>
        <p:spPr>
          <a:xfrm rot="10800000">
            <a:off x="1115616" y="5635987"/>
            <a:ext cx="956879" cy="767531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8685" y="5805264"/>
            <a:ext cx="119295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cs-CZ" sz="1100" cap="all" spc="40" dirty="0" smtClean="0">
                <a:solidFill>
                  <a:srgbClr val="445469"/>
                </a:solidFill>
                <a:latin typeface="FuturaTEE" pitchFamily="2" charset="0"/>
                <a:cs typeface="Roboto Regular"/>
              </a:rPr>
              <a:t>Investiční úvěry</a:t>
            </a:r>
            <a:endParaRPr lang="en-US" sz="1100" cap="all" spc="40" dirty="0">
              <a:solidFill>
                <a:srgbClr val="445469"/>
              </a:solidFill>
              <a:latin typeface="FuturaTEE" pitchFamily="2" charset="0"/>
              <a:cs typeface="Roboto Regula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5503004"/>
            <a:ext cx="44339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cs-CZ" cap="all" spc="40" dirty="0" smtClean="0">
                <a:solidFill>
                  <a:srgbClr val="445469"/>
                </a:solidFill>
                <a:latin typeface="FuturaTEE" pitchFamily="2" charset="0"/>
                <a:cs typeface="Roboto Regular"/>
              </a:rPr>
              <a:t>53</a:t>
            </a:r>
            <a:r>
              <a:rPr lang="en-US" cap="all" spc="40" dirty="0" smtClean="0">
                <a:solidFill>
                  <a:srgbClr val="445469"/>
                </a:solidFill>
                <a:latin typeface="FuturaTEE" pitchFamily="2" charset="0"/>
                <a:cs typeface="Roboto Regular"/>
              </a:rPr>
              <a:t>%</a:t>
            </a:r>
            <a:endParaRPr lang="en-US" cap="all" spc="40" dirty="0">
              <a:solidFill>
                <a:srgbClr val="445469"/>
              </a:solidFill>
              <a:latin typeface="FuturaTEE" pitchFamily="2" charset="0"/>
              <a:cs typeface="Roboto Regular"/>
            </a:endParaRPr>
          </a:p>
        </p:txBody>
      </p:sp>
      <p:cxnSp>
        <p:nvCxnSpPr>
          <p:cNvPr id="17" name="Elbow Connector 16"/>
          <p:cNvCxnSpPr/>
          <p:nvPr/>
        </p:nvCxnSpPr>
        <p:spPr>
          <a:xfrm flipV="1">
            <a:off x="3275856" y="4635141"/>
            <a:ext cx="576064" cy="424782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04400" y="4464481"/>
            <a:ext cx="4264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cs-CZ" cap="all" spc="40" dirty="0" smtClean="0">
                <a:solidFill>
                  <a:srgbClr val="445469"/>
                </a:solidFill>
                <a:latin typeface="FuturaTEE" pitchFamily="2" charset="0"/>
                <a:cs typeface="Roboto Regular"/>
              </a:rPr>
              <a:t>18</a:t>
            </a:r>
            <a:r>
              <a:rPr lang="en-US" cap="all" spc="40" dirty="0" smtClean="0">
                <a:solidFill>
                  <a:srgbClr val="445469"/>
                </a:solidFill>
                <a:latin typeface="FuturaTEE" pitchFamily="2" charset="0"/>
                <a:cs typeface="Roboto Regular"/>
              </a:rPr>
              <a:t>%</a:t>
            </a:r>
            <a:endParaRPr lang="en-US" cap="all" spc="40" dirty="0">
              <a:solidFill>
                <a:srgbClr val="445469"/>
              </a:solidFill>
              <a:latin typeface="FuturaTEE" pitchFamily="2" charset="0"/>
              <a:cs typeface="Roboto Regula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62146" y="4755852"/>
            <a:ext cx="162993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cs-CZ" sz="1100" cap="all" spc="40" dirty="0" smtClean="0">
                <a:solidFill>
                  <a:srgbClr val="445469"/>
                </a:solidFill>
                <a:latin typeface="FuturaTEE" pitchFamily="2" charset="0"/>
                <a:cs typeface="Roboto Regular"/>
              </a:rPr>
              <a:t>Kontokorentní úvěry</a:t>
            </a:r>
            <a:endParaRPr lang="en-US" sz="1100" cap="all" spc="40" dirty="0">
              <a:solidFill>
                <a:srgbClr val="445469"/>
              </a:solidFill>
              <a:latin typeface="FuturaTEE" pitchFamily="2" charset="0"/>
              <a:cs typeface="Roboto Regular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10800000">
            <a:off x="828344" y="4555868"/>
            <a:ext cx="1511408" cy="280777"/>
          </a:xfrm>
          <a:prstGeom prst="bentConnector3">
            <a:avLst>
              <a:gd name="adj1" fmla="val 1264"/>
            </a:avLst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3528" y="4411851"/>
            <a:ext cx="4109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cs-CZ" cap="all" spc="40" dirty="0" smtClean="0">
                <a:solidFill>
                  <a:srgbClr val="445469"/>
                </a:solidFill>
                <a:latin typeface="FuturaTEE" pitchFamily="2" charset="0"/>
                <a:cs typeface="Roboto Regular"/>
              </a:rPr>
              <a:t>11</a:t>
            </a:r>
            <a:r>
              <a:rPr lang="en-US" cap="all" spc="40" dirty="0" smtClean="0">
                <a:solidFill>
                  <a:srgbClr val="445469"/>
                </a:solidFill>
                <a:latin typeface="FuturaTEE" pitchFamily="2" charset="0"/>
                <a:cs typeface="Roboto Regular"/>
              </a:rPr>
              <a:t>%</a:t>
            </a:r>
            <a:endParaRPr lang="en-US" cap="all" spc="40" dirty="0">
              <a:solidFill>
                <a:srgbClr val="445469"/>
              </a:solidFill>
              <a:latin typeface="FuturaTEE" pitchFamily="2" charset="0"/>
              <a:cs typeface="Roboto Regular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036" y="4736758"/>
            <a:ext cx="1417697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cs-CZ" sz="1100" cap="all" spc="40" dirty="0" err="1" smtClean="0">
                <a:solidFill>
                  <a:srgbClr val="445469"/>
                </a:solidFill>
                <a:latin typeface="FuturaTEE" pitchFamily="2" charset="0"/>
                <a:cs typeface="Roboto Regular"/>
              </a:rPr>
              <a:t>Factoring</a:t>
            </a:r>
            <a:r>
              <a:rPr lang="cs-CZ" sz="1100" cap="all" spc="40" dirty="0" smtClean="0">
                <a:solidFill>
                  <a:srgbClr val="445469"/>
                </a:solidFill>
                <a:latin typeface="FuturaTEE" pitchFamily="2" charset="0"/>
                <a:cs typeface="Roboto Regular"/>
              </a:rPr>
              <a:t> a odkup</a:t>
            </a:r>
          </a:p>
          <a:p>
            <a:r>
              <a:rPr lang="cs-CZ" sz="1100" cap="all" spc="40" dirty="0" smtClean="0">
                <a:solidFill>
                  <a:srgbClr val="445469"/>
                </a:solidFill>
                <a:latin typeface="FuturaTEE" pitchFamily="2" charset="0"/>
                <a:cs typeface="Roboto Regular"/>
              </a:rPr>
              <a:t>pohledávek</a:t>
            </a:r>
            <a:endParaRPr lang="en-US" sz="1100" cap="all" spc="40" dirty="0">
              <a:solidFill>
                <a:srgbClr val="445469"/>
              </a:solidFill>
              <a:latin typeface="FuturaTEE" pitchFamily="2" charset="0"/>
              <a:cs typeface="Roboto Regular"/>
            </a:endParaRPr>
          </a:p>
        </p:txBody>
      </p:sp>
      <p:cxnSp>
        <p:nvCxnSpPr>
          <p:cNvPr id="27" name="Elbow Connector 26"/>
          <p:cNvCxnSpPr/>
          <p:nvPr/>
        </p:nvCxnSpPr>
        <p:spPr>
          <a:xfrm>
            <a:off x="3563888" y="5844747"/>
            <a:ext cx="792088" cy="367304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99992" y="6079068"/>
            <a:ext cx="4264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cs-CZ" cap="all" spc="40" dirty="0" smtClean="0">
                <a:solidFill>
                  <a:srgbClr val="445469"/>
                </a:solidFill>
                <a:latin typeface="FuturaTEE" pitchFamily="2" charset="0"/>
                <a:cs typeface="Roboto Regular"/>
              </a:rPr>
              <a:t>18</a:t>
            </a:r>
            <a:r>
              <a:rPr lang="en-US" cap="all" spc="40" dirty="0" smtClean="0">
                <a:solidFill>
                  <a:srgbClr val="445469"/>
                </a:solidFill>
                <a:latin typeface="FuturaTEE" pitchFamily="2" charset="0"/>
                <a:cs typeface="Roboto Regular"/>
              </a:rPr>
              <a:t>%</a:t>
            </a:r>
            <a:endParaRPr lang="en-US" cap="all" spc="40" dirty="0">
              <a:solidFill>
                <a:srgbClr val="445469"/>
              </a:solidFill>
              <a:latin typeface="FuturaTEE" pitchFamily="2" charset="0"/>
              <a:cs typeface="Roboto Regular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00396" y="6428075"/>
            <a:ext cx="17120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cs-CZ" sz="1100" cap="all" spc="40" dirty="0" smtClean="0">
                <a:solidFill>
                  <a:srgbClr val="445469"/>
                </a:solidFill>
                <a:latin typeface="FuturaTEE" pitchFamily="2" charset="0"/>
                <a:cs typeface="Roboto Regular"/>
              </a:rPr>
              <a:t>Provozní financování</a:t>
            </a:r>
            <a:endParaRPr lang="en-US" sz="1100" cap="all" spc="40" dirty="0">
              <a:solidFill>
                <a:srgbClr val="445469"/>
              </a:solidFill>
              <a:latin typeface="FuturaTEE" pitchFamily="2" charset="0"/>
              <a:cs typeface="Roboto Regular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73424" y="5373216"/>
            <a:ext cx="1130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cs-CZ" sz="2400" b="1" dirty="0" smtClean="0">
                <a:solidFill>
                  <a:srgbClr val="445469"/>
                </a:solidFill>
                <a:latin typeface="FuturaTEE" pitchFamily="2" charset="0"/>
              </a:rPr>
              <a:t>3 184</a:t>
            </a:r>
            <a:endParaRPr lang="cs-CZ" sz="2500" b="1" dirty="0">
              <a:solidFill>
                <a:srgbClr val="445469"/>
              </a:solidFill>
              <a:latin typeface="FuturaTEE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07704" y="57239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cs-CZ" dirty="0" smtClean="0">
                <a:solidFill>
                  <a:srgbClr val="445469"/>
                </a:solidFill>
                <a:latin typeface="FuturaTEE" pitchFamily="2" charset="0"/>
              </a:rPr>
              <a:t>mil. Kč</a:t>
            </a:r>
            <a:endParaRPr lang="cs-CZ" sz="2000" dirty="0">
              <a:solidFill>
                <a:srgbClr val="445469"/>
              </a:solidFill>
              <a:latin typeface="FuturaTEE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4896" y="4057327"/>
            <a:ext cx="291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445469"/>
                </a:solidFill>
                <a:latin typeface="FuturaTEE" pitchFamily="2" charset="0"/>
              </a:rPr>
              <a:t>Objem úvěrů za </a:t>
            </a:r>
            <a:r>
              <a:rPr lang="pl-PL" sz="1400" b="1" dirty="0" smtClean="0">
                <a:solidFill>
                  <a:srgbClr val="445469"/>
                </a:solidFill>
                <a:latin typeface="FuturaTEE" pitchFamily="2" charset="0"/>
              </a:rPr>
              <a:t>1Q 2017</a:t>
            </a:r>
            <a:endParaRPr lang="cs-CZ" sz="1400" dirty="0">
              <a:solidFill>
                <a:srgbClr val="445469"/>
              </a:solidFill>
              <a:latin typeface="FuturaT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6995120" cy="1440160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445469"/>
                </a:solidFill>
                <a:latin typeface="FuturaTEE" pitchFamily="2" charset="0"/>
              </a:rPr>
              <a:t>Raiffeisenbank</a:t>
            </a:r>
            <a:r>
              <a:rPr lang="en-US" sz="2800" dirty="0">
                <a:solidFill>
                  <a:srgbClr val="445469"/>
                </a:solidFill>
                <a:latin typeface="FuturaTEE" pitchFamily="2" charset="0"/>
              </a:rPr>
              <a:t> a </a:t>
            </a:r>
            <a:r>
              <a:rPr lang="en-US" sz="2800" dirty="0" err="1">
                <a:solidFill>
                  <a:srgbClr val="445469"/>
                </a:solidFill>
                <a:latin typeface="FuturaTEE" pitchFamily="2" charset="0"/>
              </a:rPr>
              <a:t>zvýhodněné</a:t>
            </a:r>
            <a:r>
              <a:rPr lang="en-US" sz="2800" dirty="0">
                <a:solidFill>
                  <a:srgbClr val="445469"/>
                </a:solidFill>
                <a:latin typeface="FuturaTEE" pitchFamily="2" charset="0"/>
              </a:rPr>
              <a:t> </a:t>
            </a:r>
            <a:r>
              <a:rPr lang="en-US" sz="2800" dirty="0" err="1">
                <a:solidFill>
                  <a:srgbClr val="445469"/>
                </a:solidFill>
                <a:latin typeface="FuturaTEE" pitchFamily="2" charset="0"/>
              </a:rPr>
              <a:t>úvěry</a:t>
            </a:r>
            <a:r>
              <a:rPr lang="en-US" sz="2800" dirty="0">
                <a:solidFill>
                  <a:srgbClr val="445469"/>
                </a:solidFill>
                <a:latin typeface="FuturaTEE" pitchFamily="2" charset="0"/>
              </a:rPr>
              <a:t> </a:t>
            </a:r>
            <a:r>
              <a:rPr lang="en-US" sz="2800" dirty="0" err="1">
                <a:solidFill>
                  <a:srgbClr val="445469"/>
                </a:solidFill>
                <a:latin typeface="FuturaTEE" pitchFamily="2" charset="0"/>
              </a:rPr>
              <a:t>malým</a:t>
            </a:r>
            <a:r>
              <a:rPr lang="en-US" sz="2800" dirty="0">
                <a:solidFill>
                  <a:srgbClr val="445469"/>
                </a:solidFill>
                <a:latin typeface="FuturaTEE" pitchFamily="2" charset="0"/>
              </a:rPr>
              <a:t> a </a:t>
            </a:r>
            <a:r>
              <a:rPr lang="en-US" sz="2800" dirty="0" err="1">
                <a:solidFill>
                  <a:srgbClr val="445469"/>
                </a:solidFill>
                <a:latin typeface="FuturaTEE" pitchFamily="2" charset="0"/>
              </a:rPr>
              <a:t>středním</a:t>
            </a:r>
            <a:r>
              <a:rPr lang="en-US" sz="2800" dirty="0">
                <a:solidFill>
                  <a:srgbClr val="445469"/>
                </a:solidFill>
                <a:latin typeface="FuturaTEE" pitchFamily="2" charset="0"/>
              </a:rPr>
              <a:t> </a:t>
            </a:r>
            <a:r>
              <a:rPr lang="en-US" sz="2800" dirty="0" err="1">
                <a:solidFill>
                  <a:srgbClr val="445469"/>
                </a:solidFill>
                <a:latin typeface="FuturaTEE" pitchFamily="2" charset="0"/>
              </a:rPr>
              <a:t>firmám</a:t>
            </a:r>
            <a:endParaRPr lang="cs-CZ" sz="2800" dirty="0">
              <a:solidFill>
                <a:srgbClr val="445469"/>
              </a:solidFill>
              <a:latin typeface="FuturaTEE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07093" y="3361714"/>
            <a:ext cx="1915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/>
            <a:r>
              <a:rPr lang="pl-PL" dirty="0" smtClean="0">
                <a:solidFill>
                  <a:srgbClr val="445469"/>
                </a:solidFill>
                <a:latin typeface="FuturaTEE" pitchFamily="2" charset="0"/>
              </a:rPr>
              <a:t>SPOLUPRÁCE </a:t>
            </a:r>
            <a:br>
              <a:rPr lang="pl-PL" dirty="0" smtClean="0">
                <a:solidFill>
                  <a:srgbClr val="445469"/>
                </a:solidFill>
                <a:latin typeface="FuturaTEE" pitchFamily="2" charset="0"/>
              </a:rPr>
            </a:br>
            <a:r>
              <a:rPr lang="pl-PL" dirty="0" smtClean="0">
                <a:solidFill>
                  <a:srgbClr val="445469"/>
                </a:solidFill>
                <a:latin typeface="FuturaTEE" pitchFamily="2" charset="0"/>
              </a:rPr>
              <a:t>S</a:t>
            </a:r>
            <a:r>
              <a:rPr lang="pl-PL" dirty="0">
                <a:solidFill>
                  <a:srgbClr val="445469"/>
                </a:solidFill>
                <a:latin typeface="FuturaTEE" pitchFamily="2" charset="0"/>
              </a:rPr>
              <a:t> </a:t>
            </a:r>
            <a:r>
              <a:rPr lang="pl-PL" b="1" dirty="0" smtClean="0">
                <a:solidFill>
                  <a:srgbClr val="445469"/>
                </a:solidFill>
                <a:latin typeface="FuturaTEE" pitchFamily="2" charset="0"/>
              </a:rPr>
              <a:t>ČMZRB</a:t>
            </a:r>
            <a:endParaRPr lang="pl-PL" b="1" dirty="0">
              <a:solidFill>
                <a:srgbClr val="445469"/>
              </a:solidFill>
              <a:latin typeface="FuturaTEE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188740" y="4026337"/>
            <a:ext cx="1943100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1115616" y="4105157"/>
            <a:ext cx="19431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/>
            <a:r>
              <a:rPr lang="pl-PL" sz="1200" dirty="0">
                <a:solidFill>
                  <a:srgbClr val="445469"/>
                </a:solidFill>
                <a:latin typeface="FuturaTEE" pitchFamily="2" charset="0"/>
              </a:rPr>
              <a:t>Od roku 2009 do března 2017 jsme poskytli celkem </a:t>
            </a:r>
            <a:r>
              <a:rPr lang="pl-PL" sz="1200" b="1" dirty="0">
                <a:solidFill>
                  <a:srgbClr val="445469"/>
                </a:solidFill>
                <a:latin typeface="FuturaTEE" pitchFamily="2" charset="0"/>
              </a:rPr>
              <a:t>1190 úvěrů</a:t>
            </a:r>
            <a:r>
              <a:rPr lang="pl-PL" sz="1200" dirty="0">
                <a:solidFill>
                  <a:srgbClr val="445469"/>
                </a:solidFill>
                <a:latin typeface="FuturaTEE" pitchFamily="2" charset="0"/>
              </a:rPr>
              <a:t> se zárukou ČMZRB v celkovém objemu </a:t>
            </a:r>
            <a:r>
              <a:rPr lang="pl-PL" sz="1200" dirty="0" smtClean="0">
                <a:solidFill>
                  <a:srgbClr val="445469"/>
                </a:solidFill>
                <a:latin typeface="FuturaTEE" pitchFamily="2" charset="0"/>
              </a:rPr>
              <a:t/>
            </a:r>
            <a:br>
              <a:rPr lang="pl-PL" sz="1200" dirty="0" smtClean="0">
                <a:solidFill>
                  <a:srgbClr val="445469"/>
                </a:solidFill>
                <a:latin typeface="FuturaTEE" pitchFamily="2" charset="0"/>
              </a:rPr>
            </a:br>
            <a:r>
              <a:rPr lang="pl-PL" sz="1200" b="1" dirty="0" smtClean="0">
                <a:solidFill>
                  <a:srgbClr val="445469"/>
                </a:solidFill>
                <a:latin typeface="FuturaTEE" pitchFamily="2" charset="0"/>
              </a:rPr>
              <a:t>3 </a:t>
            </a:r>
            <a:r>
              <a:rPr lang="pl-PL" sz="1200" b="1" dirty="0">
                <a:solidFill>
                  <a:srgbClr val="445469"/>
                </a:solidFill>
                <a:latin typeface="FuturaTEE" pitchFamily="2" charset="0"/>
              </a:rPr>
              <a:t>686 </a:t>
            </a:r>
            <a:r>
              <a:rPr lang="pl-PL" sz="1200" b="1" dirty="0" smtClean="0">
                <a:solidFill>
                  <a:srgbClr val="445469"/>
                </a:solidFill>
                <a:latin typeface="FuturaTEE" pitchFamily="2" charset="0"/>
              </a:rPr>
              <a:t>mil. Kč.</a:t>
            </a:r>
          </a:p>
          <a:p>
            <a:pPr algn="ctr" defTabSz="914217"/>
            <a:endParaRPr lang="pl-PL" sz="1200" b="1" dirty="0">
              <a:solidFill>
                <a:srgbClr val="445469"/>
              </a:solidFill>
              <a:latin typeface="FuturaTEE" pitchFamily="2" charset="0"/>
            </a:endParaRPr>
          </a:p>
          <a:p>
            <a:pPr algn="ctr" defTabSz="914217"/>
            <a:r>
              <a:rPr lang="pt-BR" sz="1200" dirty="0">
                <a:solidFill>
                  <a:srgbClr val="445469"/>
                </a:solidFill>
                <a:latin typeface="FuturaTEE" pitchFamily="2" charset="0"/>
              </a:rPr>
              <a:t>Připravujeme se na zapojení do programu </a:t>
            </a:r>
            <a:r>
              <a:rPr lang="pt-BR" sz="1200" b="1" dirty="0">
                <a:solidFill>
                  <a:srgbClr val="445469"/>
                </a:solidFill>
                <a:latin typeface="FuturaTEE" pitchFamily="2" charset="0"/>
              </a:rPr>
              <a:t>Expanze</a:t>
            </a:r>
            <a:r>
              <a:rPr lang="cs-CZ" sz="1200" dirty="0" smtClean="0">
                <a:solidFill>
                  <a:srgbClr val="445469"/>
                </a:solidFill>
                <a:latin typeface="FuturaTEE" pitchFamily="2" charset="0"/>
              </a:rPr>
              <a:t>.</a:t>
            </a:r>
            <a:endParaRPr lang="pl-PL" sz="1200" dirty="0">
              <a:solidFill>
                <a:srgbClr val="445469"/>
              </a:solidFill>
              <a:latin typeface="FuturaTEE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40090" y="3349708"/>
            <a:ext cx="1915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/>
            <a:r>
              <a:rPr lang="pl-PL" dirty="0">
                <a:solidFill>
                  <a:srgbClr val="445469"/>
                </a:solidFill>
                <a:latin typeface="FuturaTEE" pitchFamily="2" charset="0"/>
              </a:rPr>
              <a:t>SPOLUPRÁCE </a:t>
            </a:r>
            <a:r>
              <a:rPr lang="pl-PL" dirty="0" smtClean="0">
                <a:solidFill>
                  <a:srgbClr val="445469"/>
                </a:solidFill>
                <a:latin typeface="FuturaTEE" pitchFamily="2" charset="0"/>
              </a:rPr>
              <a:t/>
            </a:r>
            <a:br>
              <a:rPr lang="pl-PL" dirty="0" smtClean="0">
                <a:solidFill>
                  <a:srgbClr val="445469"/>
                </a:solidFill>
                <a:latin typeface="FuturaTEE" pitchFamily="2" charset="0"/>
              </a:rPr>
            </a:br>
            <a:r>
              <a:rPr lang="pl-PL" dirty="0" smtClean="0">
                <a:solidFill>
                  <a:srgbClr val="445469"/>
                </a:solidFill>
                <a:latin typeface="FuturaTEE" pitchFamily="2" charset="0"/>
              </a:rPr>
              <a:t>S </a:t>
            </a:r>
            <a:r>
              <a:rPr lang="pl-PL" b="1" dirty="0" smtClean="0">
                <a:solidFill>
                  <a:srgbClr val="445469"/>
                </a:solidFill>
                <a:latin typeface="FuturaTEE" pitchFamily="2" charset="0"/>
              </a:rPr>
              <a:t>EIF</a:t>
            </a:r>
            <a:endParaRPr lang="pl-PL" b="1" dirty="0">
              <a:solidFill>
                <a:srgbClr val="445469"/>
              </a:solidFill>
              <a:latin typeface="FuturaTEE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727087" y="4009371"/>
            <a:ext cx="1943100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3588023" y="4102419"/>
            <a:ext cx="19920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/>
            <a:r>
              <a:rPr lang="pl-PL" sz="1200" dirty="0">
                <a:solidFill>
                  <a:srgbClr val="445469"/>
                </a:solidFill>
                <a:latin typeface="FuturaTEE" pitchFamily="2" charset="0"/>
              </a:rPr>
              <a:t>Od roku 2014 do března 2017 </a:t>
            </a:r>
            <a:r>
              <a:rPr lang="pl-PL" sz="1200" dirty="0" smtClean="0">
                <a:solidFill>
                  <a:srgbClr val="445469"/>
                </a:solidFill>
                <a:latin typeface="FuturaTEE" pitchFamily="2" charset="0"/>
              </a:rPr>
              <a:t>bylo poskytnuto </a:t>
            </a:r>
            <a:r>
              <a:rPr lang="pl-PL" sz="1200" dirty="0">
                <a:solidFill>
                  <a:srgbClr val="445469"/>
                </a:solidFill>
                <a:latin typeface="FuturaTEE" pitchFamily="2" charset="0"/>
              </a:rPr>
              <a:t>celkem </a:t>
            </a:r>
            <a:r>
              <a:rPr lang="pl-PL" sz="1200" b="1" dirty="0" smtClean="0">
                <a:solidFill>
                  <a:srgbClr val="445469"/>
                </a:solidFill>
                <a:latin typeface="FuturaTEE" pitchFamily="2" charset="0"/>
              </a:rPr>
              <a:t>84 </a:t>
            </a:r>
            <a:r>
              <a:rPr lang="pl-PL" sz="1200" b="1" dirty="0">
                <a:solidFill>
                  <a:srgbClr val="445469"/>
                </a:solidFill>
                <a:latin typeface="FuturaTEE" pitchFamily="2" charset="0"/>
              </a:rPr>
              <a:t>úvěrů </a:t>
            </a:r>
            <a:r>
              <a:rPr lang="pl-PL" sz="1200" dirty="0">
                <a:solidFill>
                  <a:srgbClr val="445469"/>
                </a:solidFill>
                <a:latin typeface="FuturaTEE" pitchFamily="2" charset="0"/>
              </a:rPr>
              <a:t>do 20 </a:t>
            </a:r>
            <a:r>
              <a:rPr lang="pl-PL" sz="1200" dirty="0" smtClean="0">
                <a:solidFill>
                  <a:srgbClr val="445469"/>
                </a:solidFill>
                <a:latin typeface="FuturaTEE" pitchFamily="2" charset="0"/>
              </a:rPr>
              <a:t>mil. </a:t>
            </a:r>
            <a:r>
              <a:rPr lang="pl-PL" sz="1200" dirty="0">
                <a:solidFill>
                  <a:srgbClr val="445469"/>
                </a:solidFill>
                <a:latin typeface="FuturaTEE" pitchFamily="2" charset="0"/>
              </a:rPr>
              <a:t>Kč se zárukou EIF -  a tak bez požadavku na další zajištění -  v celkovém objemu </a:t>
            </a:r>
            <a:r>
              <a:rPr lang="pl-PL" sz="1200" dirty="0" smtClean="0">
                <a:solidFill>
                  <a:srgbClr val="445469"/>
                </a:solidFill>
                <a:latin typeface="FuturaTEE" pitchFamily="2" charset="0"/>
              </a:rPr>
              <a:t/>
            </a:r>
            <a:br>
              <a:rPr lang="pl-PL" sz="1200" dirty="0" smtClean="0">
                <a:solidFill>
                  <a:srgbClr val="445469"/>
                </a:solidFill>
                <a:latin typeface="FuturaTEE" pitchFamily="2" charset="0"/>
              </a:rPr>
            </a:br>
            <a:r>
              <a:rPr lang="pl-PL" sz="1200" b="1" dirty="0" smtClean="0">
                <a:solidFill>
                  <a:srgbClr val="445469"/>
                </a:solidFill>
                <a:latin typeface="FuturaTEE" pitchFamily="2" charset="0"/>
              </a:rPr>
              <a:t>902 mil. Kč.</a:t>
            </a:r>
            <a:endParaRPr lang="pl-PL" sz="1200" b="1" dirty="0">
              <a:solidFill>
                <a:srgbClr val="445469"/>
              </a:solidFill>
              <a:latin typeface="FuturaTEE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74867" y="3358733"/>
            <a:ext cx="1915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/>
            <a:r>
              <a:rPr lang="pl-PL" dirty="0">
                <a:solidFill>
                  <a:srgbClr val="445469"/>
                </a:solidFill>
                <a:latin typeface="FuturaTEE" pitchFamily="2" charset="0"/>
              </a:rPr>
              <a:t>SPOLUPRÁCE </a:t>
            </a:r>
            <a:r>
              <a:rPr lang="pl-PL" dirty="0" smtClean="0">
                <a:solidFill>
                  <a:srgbClr val="445469"/>
                </a:solidFill>
                <a:latin typeface="FuturaTEE" pitchFamily="2" charset="0"/>
              </a:rPr>
              <a:t/>
            </a:r>
            <a:br>
              <a:rPr lang="pl-PL" dirty="0" smtClean="0">
                <a:solidFill>
                  <a:srgbClr val="445469"/>
                </a:solidFill>
                <a:latin typeface="FuturaTEE" pitchFamily="2" charset="0"/>
              </a:rPr>
            </a:br>
            <a:r>
              <a:rPr lang="pl-PL" dirty="0" smtClean="0">
                <a:solidFill>
                  <a:srgbClr val="445469"/>
                </a:solidFill>
                <a:latin typeface="FuturaTEE" pitchFamily="2" charset="0"/>
              </a:rPr>
              <a:t>S</a:t>
            </a:r>
            <a:r>
              <a:rPr lang="pl-PL" dirty="0">
                <a:solidFill>
                  <a:srgbClr val="445469"/>
                </a:solidFill>
                <a:latin typeface="FuturaTEE" pitchFamily="2" charset="0"/>
              </a:rPr>
              <a:t> </a:t>
            </a:r>
            <a:r>
              <a:rPr lang="pl-PL" b="1" dirty="0" smtClean="0">
                <a:solidFill>
                  <a:srgbClr val="445469"/>
                </a:solidFill>
                <a:latin typeface="FuturaTEE" pitchFamily="2" charset="0"/>
              </a:rPr>
              <a:t>EIB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968844" y="3987015"/>
            <a:ext cx="2193918" cy="18049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sp>
        <p:nvSpPr>
          <p:cNvPr id="27" name="Rectangle 26"/>
          <p:cNvSpPr/>
          <p:nvPr/>
        </p:nvSpPr>
        <p:spPr>
          <a:xfrm>
            <a:off x="5968844" y="4061971"/>
            <a:ext cx="22755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/>
            <a:r>
              <a:rPr lang="pl-PL" sz="1200" dirty="0">
                <a:solidFill>
                  <a:srgbClr val="445469"/>
                </a:solidFill>
                <a:latin typeface="FuturaTEE" pitchFamily="2" charset="0"/>
              </a:rPr>
              <a:t>Od roku 2015</a:t>
            </a:r>
            <a:r>
              <a:rPr lang="pl-PL" sz="1200" b="1" dirty="0">
                <a:solidFill>
                  <a:srgbClr val="445469"/>
                </a:solidFill>
                <a:latin typeface="FuturaTEE" pitchFamily="2" charset="0"/>
              </a:rPr>
              <a:t> </a:t>
            </a:r>
            <a:r>
              <a:rPr lang="pl-PL" sz="1200" dirty="0">
                <a:solidFill>
                  <a:srgbClr val="445469"/>
                </a:solidFill>
                <a:latin typeface="FuturaTEE" pitchFamily="2" charset="0"/>
              </a:rPr>
              <a:t>poskytnuto celkem </a:t>
            </a:r>
            <a:r>
              <a:rPr lang="pl-PL" sz="1200" b="1" dirty="0" smtClean="0">
                <a:solidFill>
                  <a:srgbClr val="445469"/>
                </a:solidFill>
                <a:latin typeface="FuturaTEE" pitchFamily="2" charset="0"/>
              </a:rPr>
              <a:t>61 </a:t>
            </a:r>
            <a:r>
              <a:rPr lang="pl-PL" sz="1200" b="1" dirty="0">
                <a:solidFill>
                  <a:srgbClr val="445469"/>
                </a:solidFill>
                <a:latin typeface="FuturaTEE" pitchFamily="2" charset="0"/>
              </a:rPr>
              <a:t>úvěrů </a:t>
            </a:r>
            <a:r>
              <a:rPr lang="pl-PL" sz="1200" dirty="0">
                <a:solidFill>
                  <a:srgbClr val="445469"/>
                </a:solidFill>
                <a:latin typeface="FuturaTEE" pitchFamily="2" charset="0"/>
              </a:rPr>
              <a:t>se zvýhodněnou úrokovou sazbou  </a:t>
            </a:r>
            <a:r>
              <a:rPr lang="pl-PL" sz="1200" dirty="0" smtClean="0">
                <a:solidFill>
                  <a:srgbClr val="445469"/>
                </a:solidFill>
                <a:latin typeface="FuturaTEE" pitchFamily="2" charset="0"/>
              </a:rPr>
              <a:t/>
            </a:r>
            <a:br>
              <a:rPr lang="pl-PL" sz="1200" dirty="0" smtClean="0">
                <a:solidFill>
                  <a:srgbClr val="445469"/>
                </a:solidFill>
                <a:latin typeface="FuturaTEE" pitchFamily="2" charset="0"/>
              </a:rPr>
            </a:br>
            <a:r>
              <a:rPr lang="pl-PL" sz="1200" dirty="0" smtClean="0">
                <a:solidFill>
                  <a:srgbClr val="445469"/>
                </a:solidFill>
                <a:latin typeface="FuturaTEE" pitchFamily="2" charset="0"/>
              </a:rPr>
              <a:t>v </a:t>
            </a:r>
            <a:r>
              <a:rPr lang="pl-PL" sz="1200" dirty="0">
                <a:solidFill>
                  <a:srgbClr val="445469"/>
                </a:solidFill>
                <a:latin typeface="FuturaTEE" pitchFamily="2" charset="0"/>
              </a:rPr>
              <a:t>celkové </a:t>
            </a:r>
            <a:r>
              <a:rPr lang="pl-PL" sz="1200" dirty="0" smtClean="0">
                <a:solidFill>
                  <a:srgbClr val="445469"/>
                </a:solidFill>
                <a:latin typeface="FuturaTEE" pitchFamily="2" charset="0"/>
              </a:rPr>
              <a:t>výši </a:t>
            </a:r>
            <a:r>
              <a:rPr lang="pl-PL" sz="1200" b="1" dirty="0" smtClean="0">
                <a:solidFill>
                  <a:srgbClr val="445469"/>
                </a:solidFill>
                <a:latin typeface="FuturaTEE" pitchFamily="2" charset="0"/>
              </a:rPr>
              <a:t>3 071 mil. Kč</a:t>
            </a:r>
            <a:r>
              <a:rPr lang="pl-PL" sz="1200" dirty="0" smtClean="0">
                <a:solidFill>
                  <a:srgbClr val="445469"/>
                </a:solidFill>
                <a:latin typeface="FuturaTEE" pitchFamily="2" charset="0"/>
              </a:rPr>
              <a:t>  </a:t>
            </a:r>
          </a:p>
          <a:p>
            <a:pPr algn="ctr" defTabSz="914217"/>
            <a:r>
              <a:rPr lang="pl-PL" sz="1200" dirty="0">
                <a:solidFill>
                  <a:srgbClr val="445469"/>
                </a:solidFill>
                <a:latin typeface="FuturaTEE" pitchFamily="2" charset="0"/>
              </a:rPr>
              <a:t>a</a:t>
            </a:r>
            <a:endParaRPr lang="pl-PL" sz="1200" dirty="0" smtClean="0">
              <a:solidFill>
                <a:srgbClr val="445469"/>
              </a:solidFill>
              <a:latin typeface="FuturaTEE" pitchFamily="2" charset="0"/>
            </a:endParaRPr>
          </a:p>
          <a:p>
            <a:pPr algn="ctr" defTabSz="914217"/>
            <a:r>
              <a:rPr lang="pl-PL" sz="1200" dirty="0" smtClean="0">
                <a:solidFill>
                  <a:srgbClr val="445469"/>
                </a:solidFill>
                <a:latin typeface="FuturaTEE" pitchFamily="2" charset="0"/>
              </a:rPr>
              <a:t> </a:t>
            </a:r>
            <a:r>
              <a:rPr lang="pl-PL" sz="1200" b="1" dirty="0" smtClean="0">
                <a:solidFill>
                  <a:srgbClr val="445469"/>
                </a:solidFill>
                <a:latin typeface="FuturaTEE" pitchFamily="2" charset="0"/>
              </a:rPr>
              <a:t>28 </a:t>
            </a:r>
            <a:r>
              <a:rPr lang="pl-PL" sz="1200" b="1" dirty="0">
                <a:solidFill>
                  <a:srgbClr val="445469"/>
                </a:solidFill>
                <a:latin typeface="FuturaTEE" pitchFamily="2" charset="0"/>
              </a:rPr>
              <a:t>tzv. zelených úvěrů </a:t>
            </a:r>
            <a:r>
              <a:rPr lang="pl-PL" sz="1200" dirty="0">
                <a:solidFill>
                  <a:srgbClr val="445469"/>
                </a:solidFill>
                <a:latin typeface="FuturaTEE" pitchFamily="2" charset="0"/>
              </a:rPr>
              <a:t>se zvýhodněnou úrokovou sazbou a grantem ve výši 14% v celkovém objemu </a:t>
            </a:r>
            <a:r>
              <a:rPr lang="pl-PL" sz="1200" dirty="0" smtClean="0">
                <a:solidFill>
                  <a:srgbClr val="445469"/>
                </a:solidFill>
                <a:latin typeface="FuturaTEE" pitchFamily="2" charset="0"/>
              </a:rPr>
              <a:t/>
            </a:r>
            <a:br>
              <a:rPr lang="pl-PL" sz="1200" dirty="0" smtClean="0">
                <a:solidFill>
                  <a:srgbClr val="445469"/>
                </a:solidFill>
                <a:latin typeface="FuturaTEE" pitchFamily="2" charset="0"/>
              </a:rPr>
            </a:br>
            <a:r>
              <a:rPr lang="pl-PL" sz="1200" b="1" dirty="0" smtClean="0">
                <a:solidFill>
                  <a:srgbClr val="445469"/>
                </a:solidFill>
                <a:latin typeface="FuturaTEE" pitchFamily="2" charset="0"/>
              </a:rPr>
              <a:t>328 mil. Kč.</a:t>
            </a:r>
            <a:endParaRPr lang="pl-PL" sz="1200" b="1" dirty="0">
              <a:solidFill>
                <a:srgbClr val="445469"/>
              </a:solidFill>
              <a:latin typeface="FuturaTEE" pitchFamily="2" charset="0"/>
            </a:endParaRPr>
          </a:p>
        </p:txBody>
      </p:sp>
      <p:sp>
        <p:nvSpPr>
          <p:cNvPr id="43" name="Freeform 37"/>
          <p:cNvSpPr>
            <a:spLocks noChangeAspect="1" noChangeArrowheads="1"/>
          </p:cNvSpPr>
          <p:nvPr/>
        </p:nvSpPr>
        <p:spPr bwMode="auto">
          <a:xfrm>
            <a:off x="3824244" y="1636090"/>
            <a:ext cx="1547577" cy="1548000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8764526 h 602"/>
              <a:gd name="T18" fmla="*/ 38763987 w 602"/>
              <a:gd name="T19" fmla="*/ 71002968 h 602"/>
              <a:gd name="T20" fmla="*/ 71002280 w 602"/>
              <a:gd name="T21" fmla="*/ 38764526 h 602"/>
              <a:gd name="T22" fmla="*/ 38763987 w 602"/>
              <a:gd name="T23" fmla="*/ 7439751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297"/>
                </a:cubicBezTo>
                <a:cubicBezTo>
                  <a:pt x="601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</a:path>
            </a:pathLst>
          </a:custGeom>
          <a:solidFill>
            <a:srgbClr val="BCBCBC"/>
          </a:solidFill>
          <a:ln>
            <a:noFill/>
          </a:ln>
          <a:ex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44" name="Freeform 37"/>
          <p:cNvSpPr>
            <a:spLocks noChangeAspect="1" noChangeArrowheads="1"/>
          </p:cNvSpPr>
          <p:nvPr/>
        </p:nvSpPr>
        <p:spPr bwMode="auto">
          <a:xfrm>
            <a:off x="1291247" y="1636090"/>
            <a:ext cx="1547577" cy="1548000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8764526 h 602"/>
              <a:gd name="T18" fmla="*/ 38763987 w 602"/>
              <a:gd name="T19" fmla="*/ 71002968 h 602"/>
              <a:gd name="T20" fmla="*/ 71002280 w 602"/>
              <a:gd name="T21" fmla="*/ 38764526 h 602"/>
              <a:gd name="T22" fmla="*/ 38763987 w 602"/>
              <a:gd name="T23" fmla="*/ 7439751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297"/>
                </a:cubicBezTo>
                <a:cubicBezTo>
                  <a:pt x="601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</a:path>
            </a:pathLst>
          </a:custGeom>
          <a:solidFill>
            <a:srgbClr val="E3BF43"/>
          </a:solidFill>
          <a:ln>
            <a:noFill/>
          </a:ln>
          <a:ex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45" name="Freeform 37"/>
          <p:cNvSpPr>
            <a:spLocks noChangeAspect="1" noChangeArrowheads="1"/>
          </p:cNvSpPr>
          <p:nvPr/>
        </p:nvSpPr>
        <p:spPr bwMode="auto">
          <a:xfrm>
            <a:off x="6352783" y="1645790"/>
            <a:ext cx="1547577" cy="1548000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8764526 h 602"/>
              <a:gd name="T18" fmla="*/ 38763987 w 602"/>
              <a:gd name="T19" fmla="*/ 71002968 h 602"/>
              <a:gd name="T20" fmla="*/ 71002280 w 602"/>
              <a:gd name="T21" fmla="*/ 38764526 h 602"/>
              <a:gd name="T22" fmla="*/ 38763987 w 602"/>
              <a:gd name="T23" fmla="*/ 7439751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297"/>
                </a:cubicBezTo>
                <a:cubicBezTo>
                  <a:pt x="601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</a:path>
            </a:pathLst>
          </a:custGeom>
          <a:solidFill>
            <a:srgbClr val="BC8834"/>
          </a:solidFill>
          <a:ln>
            <a:noFill/>
          </a:ln>
          <a:ex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07836" y="218166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cs-CZ" sz="2400" b="1" dirty="0" smtClean="0">
                <a:solidFill>
                  <a:srgbClr val="445469"/>
                </a:solidFill>
                <a:latin typeface="FuturaTEE" pitchFamily="2" charset="0"/>
              </a:rPr>
              <a:t>2009</a:t>
            </a:r>
            <a:endParaRPr lang="cs-CZ" sz="2500" b="1" dirty="0">
              <a:solidFill>
                <a:srgbClr val="445469"/>
              </a:solidFill>
              <a:latin typeface="FuturaTEE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40834" y="218151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defTabSz="914217">
              <a:defRPr sz="2400" b="1">
                <a:solidFill>
                  <a:srgbClr val="445469"/>
                </a:solidFill>
                <a:latin typeface="FuturaTEE" pitchFamily="2" charset="0"/>
              </a:defRPr>
            </a:lvl1pPr>
          </a:lstStyle>
          <a:p>
            <a:r>
              <a:rPr lang="cs-CZ" dirty="0"/>
              <a:t>2014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69371" y="217925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defTabSz="914217">
              <a:defRPr sz="2400" b="1">
                <a:solidFill>
                  <a:srgbClr val="445469"/>
                </a:solidFill>
                <a:latin typeface="FuturaTEE" pitchFamily="2" charset="0"/>
              </a:defRPr>
            </a:lvl1pPr>
          </a:lstStyle>
          <a:p>
            <a:r>
              <a:rPr lang="cs-CZ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1621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6995120" cy="1440160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445469"/>
                </a:solidFill>
                <a:latin typeface="FuturaTEE" pitchFamily="2" charset="0"/>
              </a:rPr>
              <a:t>Raiffeisenbank</a:t>
            </a:r>
            <a:r>
              <a:rPr lang="en-US" sz="2800" dirty="0">
                <a:solidFill>
                  <a:srgbClr val="445469"/>
                </a:solidFill>
                <a:latin typeface="FuturaTEE" pitchFamily="2" charset="0"/>
              </a:rPr>
              <a:t> a </a:t>
            </a:r>
            <a:r>
              <a:rPr lang="en-US" sz="2800" dirty="0" err="1">
                <a:solidFill>
                  <a:srgbClr val="445469"/>
                </a:solidFill>
                <a:latin typeface="FuturaTEE" pitchFamily="2" charset="0"/>
              </a:rPr>
              <a:t>financování</a:t>
            </a:r>
            <a:r>
              <a:rPr lang="en-US" sz="2800" dirty="0">
                <a:solidFill>
                  <a:srgbClr val="445469"/>
                </a:solidFill>
                <a:latin typeface="FuturaTEE" pitchFamily="2" charset="0"/>
              </a:rPr>
              <a:t> </a:t>
            </a:r>
            <a:r>
              <a:rPr lang="en-US" sz="2800" dirty="0" err="1">
                <a:solidFill>
                  <a:srgbClr val="445469"/>
                </a:solidFill>
                <a:latin typeface="FuturaTEE" pitchFamily="2" charset="0"/>
              </a:rPr>
              <a:t>začínajících</a:t>
            </a:r>
            <a:r>
              <a:rPr lang="en-US" sz="2800" dirty="0">
                <a:solidFill>
                  <a:srgbClr val="445469"/>
                </a:solidFill>
                <a:latin typeface="FuturaTEE" pitchFamily="2" charset="0"/>
              </a:rPr>
              <a:t> </a:t>
            </a:r>
            <a:r>
              <a:rPr lang="en-US" sz="2800" dirty="0" err="1">
                <a:solidFill>
                  <a:srgbClr val="445469"/>
                </a:solidFill>
                <a:latin typeface="FuturaTEE" pitchFamily="2" charset="0"/>
              </a:rPr>
              <a:t>podnikatelů</a:t>
            </a:r>
            <a:endParaRPr lang="en-US" sz="2800" dirty="0">
              <a:solidFill>
                <a:srgbClr val="445469"/>
              </a:solidFill>
              <a:latin typeface="FuturaTEE" pitchFamily="2" charset="0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2019127" y="4958440"/>
            <a:ext cx="2834300" cy="608984"/>
          </a:xfrm>
          <a:custGeom>
            <a:avLst/>
            <a:gdLst>
              <a:gd name="T0" fmla="*/ 381 w 425"/>
              <a:gd name="T1" fmla="*/ 0 h 89"/>
              <a:gd name="T2" fmla="*/ 337 w 425"/>
              <a:gd name="T3" fmla="*/ 39 h 89"/>
              <a:gd name="T4" fmla="*/ 337 w 425"/>
              <a:gd name="T5" fmla="*/ 39 h 89"/>
              <a:gd name="T6" fmla="*/ 23 w 425"/>
              <a:gd name="T7" fmla="*/ 40 h 89"/>
              <a:gd name="T8" fmla="*/ 12 w 425"/>
              <a:gd name="T9" fmla="*/ 32 h 89"/>
              <a:gd name="T10" fmla="*/ 0 w 425"/>
              <a:gd name="T11" fmla="*/ 45 h 89"/>
              <a:gd name="T12" fmla="*/ 12 w 425"/>
              <a:gd name="T13" fmla="*/ 57 h 89"/>
              <a:gd name="T14" fmla="*/ 23 w 425"/>
              <a:gd name="T15" fmla="*/ 49 h 89"/>
              <a:gd name="T16" fmla="*/ 337 w 425"/>
              <a:gd name="T17" fmla="*/ 50 h 89"/>
              <a:gd name="T18" fmla="*/ 337 w 425"/>
              <a:gd name="T19" fmla="*/ 50 h 89"/>
              <a:gd name="T20" fmla="*/ 381 w 425"/>
              <a:gd name="T21" fmla="*/ 89 h 89"/>
              <a:gd name="T22" fmla="*/ 425 w 425"/>
              <a:gd name="T23" fmla="*/ 45 h 89"/>
              <a:gd name="T24" fmla="*/ 381 w 425"/>
              <a:gd name="T25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10800000">
            <a:off x="4286214" y="3574991"/>
            <a:ext cx="2834300" cy="608984"/>
          </a:xfrm>
          <a:custGeom>
            <a:avLst/>
            <a:gdLst>
              <a:gd name="T0" fmla="*/ 381 w 425"/>
              <a:gd name="T1" fmla="*/ 0 h 89"/>
              <a:gd name="T2" fmla="*/ 337 w 425"/>
              <a:gd name="T3" fmla="*/ 39 h 89"/>
              <a:gd name="T4" fmla="*/ 337 w 425"/>
              <a:gd name="T5" fmla="*/ 39 h 89"/>
              <a:gd name="T6" fmla="*/ 23 w 425"/>
              <a:gd name="T7" fmla="*/ 40 h 89"/>
              <a:gd name="T8" fmla="*/ 12 w 425"/>
              <a:gd name="T9" fmla="*/ 32 h 89"/>
              <a:gd name="T10" fmla="*/ 0 w 425"/>
              <a:gd name="T11" fmla="*/ 45 h 89"/>
              <a:gd name="T12" fmla="*/ 12 w 425"/>
              <a:gd name="T13" fmla="*/ 57 h 89"/>
              <a:gd name="T14" fmla="*/ 23 w 425"/>
              <a:gd name="T15" fmla="*/ 49 h 89"/>
              <a:gd name="T16" fmla="*/ 337 w 425"/>
              <a:gd name="T17" fmla="*/ 50 h 89"/>
              <a:gd name="T18" fmla="*/ 337 w 425"/>
              <a:gd name="T19" fmla="*/ 50 h 89"/>
              <a:gd name="T20" fmla="*/ 381 w 425"/>
              <a:gd name="T21" fmla="*/ 89 h 89"/>
              <a:gd name="T22" fmla="*/ 425 w 425"/>
              <a:gd name="T23" fmla="*/ 45 h 89"/>
              <a:gd name="T24" fmla="*/ 381 w 425"/>
              <a:gd name="T25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 rot="10800000">
            <a:off x="4266897" y="2132856"/>
            <a:ext cx="2834300" cy="608984"/>
          </a:xfrm>
          <a:custGeom>
            <a:avLst/>
            <a:gdLst>
              <a:gd name="T0" fmla="*/ 381 w 425"/>
              <a:gd name="T1" fmla="*/ 0 h 89"/>
              <a:gd name="T2" fmla="*/ 337 w 425"/>
              <a:gd name="T3" fmla="*/ 39 h 89"/>
              <a:gd name="T4" fmla="*/ 337 w 425"/>
              <a:gd name="T5" fmla="*/ 39 h 89"/>
              <a:gd name="T6" fmla="*/ 23 w 425"/>
              <a:gd name="T7" fmla="*/ 40 h 89"/>
              <a:gd name="T8" fmla="*/ 12 w 425"/>
              <a:gd name="T9" fmla="*/ 32 h 89"/>
              <a:gd name="T10" fmla="*/ 0 w 425"/>
              <a:gd name="T11" fmla="*/ 45 h 89"/>
              <a:gd name="T12" fmla="*/ 12 w 425"/>
              <a:gd name="T13" fmla="*/ 57 h 89"/>
              <a:gd name="T14" fmla="*/ 23 w 425"/>
              <a:gd name="T15" fmla="*/ 49 h 89"/>
              <a:gd name="T16" fmla="*/ 337 w 425"/>
              <a:gd name="T17" fmla="*/ 50 h 89"/>
              <a:gd name="T18" fmla="*/ 337 w 425"/>
              <a:gd name="T19" fmla="*/ 50 h 89"/>
              <a:gd name="T20" fmla="*/ 381 w 425"/>
              <a:gd name="T21" fmla="*/ 89 h 89"/>
              <a:gd name="T22" fmla="*/ 425 w 425"/>
              <a:gd name="T23" fmla="*/ 45 h 89"/>
              <a:gd name="T24" fmla="*/ 381 w 425"/>
              <a:gd name="T25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042666" y="3568714"/>
            <a:ext cx="2834300" cy="608984"/>
          </a:xfrm>
          <a:custGeom>
            <a:avLst/>
            <a:gdLst>
              <a:gd name="T0" fmla="*/ 381 w 425"/>
              <a:gd name="T1" fmla="*/ 0 h 89"/>
              <a:gd name="T2" fmla="*/ 337 w 425"/>
              <a:gd name="T3" fmla="*/ 39 h 89"/>
              <a:gd name="T4" fmla="*/ 337 w 425"/>
              <a:gd name="T5" fmla="*/ 39 h 89"/>
              <a:gd name="T6" fmla="*/ 23 w 425"/>
              <a:gd name="T7" fmla="*/ 40 h 89"/>
              <a:gd name="T8" fmla="*/ 12 w 425"/>
              <a:gd name="T9" fmla="*/ 32 h 89"/>
              <a:gd name="T10" fmla="*/ 0 w 425"/>
              <a:gd name="T11" fmla="*/ 45 h 89"/>
              <a:gd name="T12" fmla="*/ 12 w 425"/>
              <a:gd name="T13" fmla="*/ 57 h 89"/>
              <a:gd name="T14" fmla="*/ 23 w 425"/>
              <a:gd name="T15" fmla="*/ 49 h 89"/>
              <a:gd name="T16" fmla="*/ 337 w 425"/>
              <a:gd name="T17" fmla="*/ 50 h 89"/>
              <a:gd name="T18" fmla="*/ 337 w 425"/>
              <a:gd name="T19" fmla="*/ 50 h 89"/>
              <a:gd name="T20" fmla="*/ 381 w 425"/>
              <a:gd name="T21" fmla="*/ 89 h 89"/>
              <a:gd name="T22" fmla="*/ 425 w 425"/>
              <a:gd name="T23" fmla="*/ 45 h 89"/>
              <a:gd name="T24" fmla="*/ 381 w 425"/>
              <a:gd name="T25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2034309" y="2134845"/>
            <a:ext cx="2834300" cy="608984"/>
          </a:xfrm>
          <a:custGeom>
            <a:avLst/>
            <a:gdLst>
              <a:gd name="T0" fmla="*/ 381 w 425"/>
              <a:gd name="T1" fmla="*/ 0 h 89"/>
              <a:gd name="T2" fmla="*/ 337 w 425"/>
              <a:gd name="T3" fmla="*/ 39 h 89"/>
              <a:gd name="T4" fmla="*/ 337 w 425"/>
              <a:gd name="T5" fmla="*/ 39 h 89"/>
              <a:gd name="T6" fmla="*/ 23 w 425"/>
              <a:gd name="T7" fmla="*/ 40 h 89"/>
              <a:gd name="T8" fmla="*/ 12 w 425"/>
              <a:gd name="T9" fmla="*/ 32 h 89"/>
              <a:gd name="T10" fmla="*/ 0 w 425"/>
              <a:gd name="T11" fmla="*/ 45 h 89"/>
              <a:gd name="T12" fmla="*/ 12 w 425"/>
              <a:gd name="T13" fmla="*/ 57 h 89"/>
              <a:gd name="T14" fmla="*/ 23 w 425"/>
              <a:gd name="T15" fmla="*/ 49 h 89"/>
              <a:gd name="T16" fmla="*/ 337 w 425"/>
              <a:gd name="T17" fmla="*/ 50 h 89"/>
              <a:gd name="T18" fmla="*/ 337 w 425"/>
              <a:gd name="T19" fmla="*/ 50 h 89"/>
              <a:gd name="T20" fmla="*/ 381 w 425"/>
              <a:gd name="T21" fmla="*/ 89 h 89"/>
              <a:gd name="T22" fmla="*/ 425 w 425"/>
              <a:gd name="T23" fmla="*/ 45 h 89"/>
              <a:gd name="T24" fmla="*/ 381 w 425"/>
              <a:gd name="T25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10800000">
            <a:off x="4266897" y="4958440"/>
            <a:ext cx="2834300" cy="608984"/>
          </a:xfrm>
          <a:custGeom>
            <a:avLst/>
            <a:gdLst>
              <a:gd name="T0" fmla="*/ 381 w 425"/>
              <a:gd name="T1" fmla="*/ 0 h 89"/>
              <a:gd name="T2" fmla="*/ 337 w 425"/>
              <a:gd name="T3" fmla="*/ 39 h 89"/>
              <a:gd name="T4" fmla="*/ 337 w 425"/>
              <a:gd name="T5" fmla="*/ 39 h 89"/>
              <a:gd name="T6" fmla="*/ 23 w 425"/>
              <a:gd name="T7" fmla="*/ 40 h 89"/>
              <a:gd name="T8" fmla="*/ 12 w 425"/>
              <a:gd name="T9" fmla="*/ 32 h 89"/>
              <a:gd name="T10" fmla="*/ 0 w 425"/>
              <a:gd name="T11" fmla="*/ 45 h 89"/>
              <a:gd name="T12" fmla="*/ 12 w 425"/>
              <a:gd name="T13" fmla="*/ 57 h 89"/>
              <a:gd name="T14" fmla="*/ 23 w 425"/>
              <a:gd name="T15" fmla="*/ 49 h 89"/>
              <a:gd name="T16" fmla="*/ 337 w 425"/>
              <a:gd name="T17" fmla="*/ 50 h 89"/>
              <a:gd name="T18" fmla="*/ 337 w 425"/>
              <a:gd name="T19" fmla="*/ 50 h 89"/>
              <a:gd name="T20" fmla="*/ 381 w 425"/>
              <a:gd name="T21" fmla="*/ 89 h 89"/>
              <a:gd name="T22" fmla="*/ 425 w 425"/>
              <a:gd name="T23" fmla="*/ 45 h 89"/>
              <a:gd name="T24" fmla="*/ 381 w 425"/>
              <a:gd name="T25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43404" y="4396427"/>
            <a:ext cx="1979889" cy="623233"/>
          </a:xfrm>
          <a:prstGeom prst="rect">
            <a:avLst/>
          </a:prstGeom>
        </p:spPr>
        <p:txBody>
          <a:bodyPr wrap="square" lIns="68566" tIns="34283" rIns="68566" bIns="34283">
            <a:spAutoFit/>
          </a:bodyPr>
          <a:lstStyle/>
          <a:p>
            <a:pPr algn="r"/>
            <a:r>
              <a:rPr lang="cs-CZ" sz="12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Cílí </a:t>
            </a:r>
            <a:r>
              <a:rPr lang="cs-CZ" sz="1200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 fyzické osoby podnikatele a právnické osoby z pohledu </a:t>
            </a:r>
            <a:r>
              <a:rPr lang="cs-CZ" sz="12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start-</a:t>
            </a:r>
            <a:r>
              <a:rPr lang="cs-CZ" sz="1200" dirty="0" err="1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upu</a:t>
            </a:r>
            <a:r>
              <a:rPr lang="cs-CZ" sz="12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200" dirty="0">
              <a:solidFill>
                <a:srgbClr val="445469"/>
              </a:solidFill>
              <a:latin typeface="FuturaTEE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7241" y="4127265"/>
            <a:ext cx="1521799" cy="287372"/>
          </a:xfrm>
          <a:prstGeom prst="rect">
            <a:avLst/>
          </a:prstGeom>
        </p:spPr>
        <p:txBody>
          <a:bodyPr wrap="none" lIns="68566" tIns="34283" rIns="68566" bIns="34283">
            <a:spAutoFit/>
          </a:bodyPr>
          <a:lstStyle/>
          <a:p>
            <a:pPr algn="r">
              <a:lnSpc>
                <a:spcPct val="130000"/>
              </a:lnSpc>
            </a:pPr>
            <a:r>
              <a:rPr lang="cs-CZ" sz="1200" b="1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Regular"/>
              </a:rPr>
              <a:t>KOMU JE URČENÝ?</a:t>
            </a:r>
            <a:endParaRPr lang="en-US" sz="1200" b="1" dirty="0">
              <a:solidFill>
                <a:srgbClr val="445469"/>
              </a:solidFill>
              <a:latin typeface="FuturaTEE" pitchFamily="2" charset="0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8140" y="5880296"/>
            <a:ext cx="2480204" cy="623233"/>
          </a:xfrm>
          <a:prstGeom prst="rect">
            <a:avLst/>
          </a:prstGeom>
        </p:spPr>
        <p:txBody>
          <a:bodyPr wrap="square" lIns="68566" tIns="34283" rIns="68566" bIns="34283">
            <a:spAutoFit/>
          </a:bodyPr>
          <a:lstStyle/>
          <a:p>
            <a:r>
              <a:rPr lang="cs-CZ" sz="1200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Úvěry nabízíme pro fyzické osoby podnikatele </a:t>
            </a:r>
            <a:r>
              <a:rPr lang="cs-CZ" sz="12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beze </a:t>
            </a:r>
            <a:r>
              <a:rPr lang="cs-CZ" sz="1200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směnky a aktuálně bez </a:t>
            </a:r>
            <a:r>
              <a:rPr lang="cs-CZ" sz="12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poplatku za </a:t>
            </a:r>
            <a:r>
              <a:rPr lang="cs-CZ" sz="1200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předčasné splacení.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20465" y="5567425"/>
            <a:ext cx="1218575" cy="287372"/>
          </a:xfrm>
          <a:prstGeom prst="rect">
            <a:avLst/>
          </a:prstGeom>
        </p:spPr>
        <p:txBody>
          <a:bodyPr wrap="none" lIns="68566" tIns="34283" rIns="68566" bIns="34283">
            <a:spAutoFit/>
          </a:bodyPr>
          <a:lstStyle/>
          <a:p>
            <a:pPr algn="r">
              <a:lnSpc>
                <a:spcPct val="130000"/>
              </a:lnSpc>
            </a:pPr>
            <a:r>
              <a:rPr lang="cs-CZ" sz="1200" b="1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Regular"/>
              </a:rPr>
              <a:t>CO NABÍZÍME?</a:t>
            </a:r>
            <a:endParaRPr lang="en-US" sz="1200" b="1" dirty="0">
              <a:solidFill>
                <a:srgbClr val="445469"/>
              </a:solidFill>
              <a:latin typeface="FuturaTEE" pitchFamily="2" charset="0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7584" y="1484784"/>
            <a:ext cx="7488831" cy="495108"/>
          </a:xfrm>
          <a:prstGeom prst="rect">
            <a:avLst/>
          </a:pr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8100" cmpd="sng">
            <a:solidFill>
              <a:schemeClr val="bg1">
                <a:lumMod val="65000"/>
              </a:schemeClr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445469"/>
                </a:solidFill>
                <a:latin typeface="FuturaTEE" pitchFamily="2" charset="0"/>
              </a:rPr>
              <a:t>Speciální program pro financování začínajících podnikatelů</a:t>
            </a:r>
            <a:endParaRPr lang="cs-CZ" b="1" dirty="0">
              <a:solidFill>
                <a:srgbClr val="445469"/>
              </a:solidFill>
              <a:latin typeface="FuturaTEE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48064" y="4127265"/>
            <a:ext cx="1489482" cy="287372"/>
          </a:xfrm>
          <a:prstGeom prst="rect">
            <a:avLst/>
          </a:prstGeom>
        </p:spPr>
        <p:txBody>
          <a:bodyPr wrap="none" lIns="68566" tIns="34283" rIns="68566" bIns="34283">
            <a:spAutoFit/>
          </a:bodyPr>
          <a:lstStyle/>
          <a:p>
            <a:pPr>
              <a:lnSpc>
                <a:spcPct val="130000"/>
              </a:lnSpc>
            </a:pPr>
            <a:r>
              <a:rPr lang="cs-CZ" sz="1200" b="1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Regular"/>
              </a:rPr>
              <a:t>CO POŽADUJEME?</a:t>
            </a:r>
            <a:endParaRPr lang="en-US" sz="1200" b="1" dirty="0">
              <a:solidFill>
                <a:srgbClr val="445469"/>
              </a:solidFill>
              <a:latin typeface="FuturaTEE" pitchFamily="2" charset="0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48064" y="4396427"/>
            <a:ext cx="2336188" cy="623233"/>
          </a:xfrm>
          <a:prstGeom prst="rect">
            <a:avLst/>
          </a:prstGeom>
        </p:spPr>
        <p:txBody>
          <a:bodyPr wrap="square" lIns="68566" tIns="34283" rIns="68566" bIns="34283">
            <a:spAutoFit/>
          </a:bodyPr>
          <a:lstStyle/>
          <a:p>
            <a:r>
              <a:rPr lang="cs-CZ" sz="1200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cs-CZ" sz="12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inimální podnikatelskou historii </a:t>
            </a:r>
            <a:br>
              <a:rPr lang="cs-CZ" sz="12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12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6 měsíců, tak abychom měli na základě čeho poskytnou limit.</a:t>
            </a:r>
            <a:endParaRPr lang="en-US" sz="1200" dirty="0">
              <a:solidFill>
                <a:srgbClr val="445469"/>
              </a:solidFill>
              <a:latin typeface="FuturaTEE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88140" y="5567425"/>
            <a:ext cx="1796169" cy="287372"/>
          </a:xfrm>
          <a:prstGeom prst="rect">
            <a:avLst/>
          </a:prstGeom>
        </p:spPr>
        <p:txBody>
          <a:bodyPr wrap="none" lIns="68566" tIns="34283" rIns="68566" bIns="34283">
            <a:spAutoFit/>
          </a:bodyPr>
          <a:lstStyle/>
          <a:p>
            <a:pPr>
              <a:lnSpc>
                <a:spcPct val="130000"/>
              </a:lnSpc>
            </a:pPr>
            <a:r>
              <a:rPr lang="cs-CZ" sz="1200" b="1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Regular"/>
              </a:rPr>
              <a:t>VÝHODY PROGRAMU?</a:t>
            </a:r>
            <a:endParaRPr lang="en-US" sz="1200" b="1" dirty="0">
              <a:solidFill>
                <a:srgbClr val="445469"/>
              </a:solidFill>
              <a:latin typeface="FuturaTEE" pitchFamily="2" charset="0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19673" y="5848109"/>
            <a:ext cx="2419368" cy="623233"/>
          </a:xfrm>
          <a:prstGeom prst="rect">
            <a:avLst/>
          </a:prstGeom>
        </p:spPr>
        <p:txBody>
          <a:bodyPr wrap="square" lIns="68566" tIns="34283" rIns="68566" bIns="34283">
            <a:spAutoFit/>
          </a:bodyPr>
          <a:lstStyle/>
          <a:p>
            <a:pPr algn="r"/>
            <a:r>
              <a:rPr lang="cs-CZ" sz="12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Splátkový </a:t>
            </a:r>
            <a:r>
              <a:rPr lang="cs-CZ" sz="1200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úvěr s maximálním limitem 650 tis. Kč, splatností až 5 let a úrokovou sazbou nejvýše 8,90 % </a:t>
            </a:r>
            <a:r>
              <a:rPr lang="cs-CZ" sz="1200" dirty="0" err="1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p.a</a:t>
            </a:r>
            <a:r>
              <a:rPr lang="cs-CZ" sz="1200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88139" y="2999976"/>
            <a:ext cx="2480204" cy="623233"/>
          </a:xfrm>
          <a:prstGeom prst="rect">
            <a:avLst/>
          </a:prstGeom>
        </p:spPr>
        <p:txBody>
          <a:bodyPr wrap="square" lIns="68566" tIns="34283" rIns="68566" bIns="34283">
            <a:spAutoFit/>
          </a:bodyPr>
          <a:lstStyle/>
          <a:p>
            <a:r>
              <a:rPr lang="cs-CZ" sz="1200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R</a:t>
            </a:r>
            <a:r>
              <a:rPr lang="cs-CZ" sz="12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oční </a:t>
            </a:r>
            <a:r>
              <a:rPr lang="cs-CZ" sz="1200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obrat </a:t>
            </a:r>
            <a:r>
              <a:rPr lang="cs-CZ" sz="12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subjektu maximálně </a:t>
            </a:r>
            <a:r>
              <a:rPr lang="cs-CZ" sz="1200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r>
              <a:rPr lang="cs-CZ" sz="12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mil. </a:t>
            </a:r>
            <a:r>
              <a:rPr lang="cs-CZ" sz="1200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EUR a počet zaměstnanců </a:t>
            </a:r>
            <a:r>
              <a:rPr lang="cs-CZ" sz="12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musí být v </a:t>
            </a:r>
            <a:r>
              <a:rPr lang="cs-CZ" sz="1200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době žádosti o úvěr menší než 10.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34497" y="2687105"/>
            <a:ext cx="1004542" cy="287372"/>
          </a:xfrm>
          <a:prstGeom prst="rect">
            <a:avLst/>
          </a:prstGeom>
        </p:spPr>
        <p:txBody>
          <a:bodyPr wrap="none" lIns="68566" tIns="34283" rIns="68566" bIns="34283">
            <a:spAutoFit/>
          </a:bodyPr>
          <a:lstStyle/>
          <a:p>
            <a:pPr algn="r">
              <a:lnSpc>
                <a:spcPct val="130000"/>
              </a:lnSpc>
            </a:pPr>
            <a:r>
              <a:rPr lang="cs-CZ" sz="1200" b="1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Regular"/>
              </a:rPr>
              <a:t>ZÁRUKA EIF</a:t>
            </a:r>
            <a:endParaRPr lang="en-US" sz="1200" b="1" dirty="0">
              <a:solidFill>
                <a:srgbClr val="445469"/>
              </a:solidFill>
              <a:latin typeface="FuturaTEE" pitchFamily="2" charset="0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88139" y="2687105"/>
            <a:ext cx="1912547" cy="287372"/>
          </a:xfrm>
          <a:prstGeom prst="rect">
            <a:avLst/>
          </a:prstGeom>
        </p:spPr>
        <p:txBody>
          <a:bodyPr wrap="none" lIns="68566" tIns="34283" rIns="68566" bIns="34283">
            <a:spAutoFit/>
          </a:bodyPr>
          <a:lstStyle/>
          <a:p>
            <a:pPr>
              <a:lnSpc>
                <a:spcPct val="130000"/>
              </a:lnSpc>
            </a:pPr>
            <a:r>
              <a:rPr lang="cs-CZ" sz="1200" b="1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Roboto Regular"/>
              </a:rPr>
              <a:t>PODMÍNKY PROGRAMU</a:t>
            </a:r>
            <a:endParaRPr lang="en-US" sz="1200" b="1" dirty="0">
              <a:solidFill>
                <a:srgbClr val="445469"/>
              </a:solidFill>
              <a:latin typeface="FuturaTEE" pitchFamily="2" charset="0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19672" y="2967789"/>
            <a:ext cx="2419368" cy="623233"/>
          </a:xfrm>
          <a:prstGeom prst="rect">
            <a:avLst/>
          </a:prstGeom>
        </p:spPr>
        <p:txBody>
          <a:bodyPr wrap="square" lIns="68566" tIns="34283" rIns="68566" bIns="34283">
            <a:spAutoFit/>
          </a:bodyPr>
          <a:lstStyle/>
          <a:p>
            <a:pPr algn="r"/>
            <a:r>
              <a:rPr lang="cs-CZ" sz="12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EIF záruka je poskytována v rámci programu </a:t>
            </a:r>
            <a:r>
              <a:rPr lang="en-US" sz="12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European </a:t>
            </a:r>
            <a:r>
              <a:rPr lang="en-US" sz="1200" dirty="0" err="1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n-US" sz="1200" dirty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for Employment and Social </a:t>
            </a:r>
            <a:r>
              <a:rPr lang="en-US" sz="1200" dirty="0" smtClean="0">
                <a:solidFill>
                  <a:srgbClr val="445469"/>
                </a:solidFill>
                <a:latin typeface="FuturaTEE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Innovation.</a:t>
            </a:r>
            <a:endParaRPr lang="cs-CZ" sz="1200" dirty="0">
              <a:solidFill>
                <a:srgbClr val="445469"/>
              </a:solidFill>
              <a:latin typeface="FuturaTEE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0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995120" cy="864096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445469"/>
                </a:solidFill>
                <a:latin typeface="FuturaTEE" pitchFamily="2" charset="0"/>
              </a:rPr>
              <a:t>Raiffeisenbank</a:t>
            </a:r>
            <a:r>
              <a:rPr lang="en-US" sz="2800" dirty="0">
                <a:solidFill>
                  <a:srgbClr val="445469"/>
                </a:solidFill>
                <a:latin typeface="FuturaTEE" pitchFamily="2" charset="0"/>
              </a:rPr>
              <a:t> a </a:t>
            </a:r>
            <a:r>
              <a:rPr lang="en-US" sz="2800" dirty="0" err="1">
                <a:solidFill>
                  <a:srgbClr val="445469"/>
                </a:solidFill>
                <a:latin typeface="FuturaTEE" pitchFamily="2" charset="0"/>
              </a:rPr>
              <a:t>poradenství</a:t>
            </a:r>
            <a:endParaRPr lang="cs-CZ" sz="2800" dirty="0">
              <a:solidFill>
                <a:srgbClr val="445469"/>
              </a:solidFill>
              <a:latin typeface="FuturaTEE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627784" y="2656532"/>
            <a:ext cx="1115694" cy="123064"/>
          </a:xfrm>
          <a:prstGeom prst="line">
            <a:avLst/>
          </a:prstGeom>
          <a:ln w="3175">
            <a:solidFill>
              <a:schemeClr val="bg1">
                <a:lumMod val="75000"/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99592" y="1484784"/>
            <a:ext cx="7488831" cy="495108"/>
          </a:xfrm>
          <a:prstGeom prst="rect">
            <a:avLst/>
          </a:pr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8100" cmpd="sng">
            <a:solidFill>
              <a:schemeClr val="bg1">
                <a:lumMod val="65000"/>
              </a:schemeClr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cs-CZ" b="1" dirty="0">
                <a:solidFill>
                  <a:srgbClr val="445469"/>
                </a:solidFill>
                <a:latin typeface="FuturaTEE" pitchFamily="2" charset="0"/>
              </a:rPr>
              <a:t>Firemní poradenství pro finanční ředitele a vlastníky </a:t>
            </a:r>
            <a:r>
              <a:rPr lang="cs-CZ" b="1" dirty="0" smtClean="0">
                <a:solidFill>
                  <a:srgbClr val="445469"/>
                </a:solidFill>
                <a:latin typeface="FuturaTEE" pitchFamily="2" charset="0"/>
              </a:rPr>
              <a:t>společností.</a:t>
            </a:r>
            <a:endParaRPr lang="cs-CZ" b="1" dirty="0">
              <a:solidFill>
                <a:srgbClr val="445469"/>
              </a:solidFill>
              <a:latin typeface="FuturaTEE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2132856"/>
            <a:ext cx="27023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445469"/>
                </a:solidFill>
                <a:latin typeface="FuturaTEE" pitchFamily="2" charset="0"/>
              </a:rPr>
              <a:t>Srovnávací </a:t>
            </a:r>
            <a:r>
              <a:rPr lang="cs-CZ" sz="1400" b="1" dirty="0" smtClean="0">
                <a:solidFill>
                  <a:srgbClr val="445469"/>
                </a:solidFill>
                <a:latin typeface="FuturaTEE" pitchFamily="2" charset="0"/>
              </a:rPr>
              <a:t>analýza </a:t>
            </a:r>
          </a:p>
          <a:p>
            <a:r>
              <a:rPr lang="cs-CZ" sz="1400" dirty="0">
                <a:solidFill>
                  <a:srgbClr val="445469"/>
                </a:solidFill>
                <a:latin typeface="FuturaTEE" pitchFamily="2" charset="0"/>
              </a:rPr>
              <a:t>N</a:t>
            </a:r>
            <a:r>
              <a:rPr lang="cs-CZ" sz="1400" dirty="0" smtClean="0">
                <a:solidFill>
                  <a:srgbClr val="445469"/>
                </a:solidFill>
                <a:latin typeface="FuturaTEE" pitchFamily="2" charset="0"/>
              </a:rPr>
              <a:t>ezávislý </a:t>
            </a:r>
            <a:r>
              <a:rPr lang="cs-CZ" sz="1400" dirty="0">
                <a:solidFill>
                  <a:srgbClr val="445469"/>
                </a:solidFill>
                <a:latin typeface="FuturaTEE" pitchFamily="2" charset="0"/>
              </a:rPr>
              <a:t>pohled na finanční </a:t>
            </a:r>
            <a:r>
              <a:rPr lang="cs-CZ" sz="1400" dirty="0" smtClean="0">
                <a:solidFill>
                  <a:srgbClr val="445469"/>
                </a:solidFill>
                <a:latin typeface="FuturaTEE" pitchFamily="2" charset="0"/>
              </a:rPr>
              <a:t>řízení firmy a </a:t>
            </a:r>
            <a:r>
              <a:rPr lang="cs-CZ" sz="1400" dirty="0">
                <a:solidFill>
                  <a:srgbClr val="445469"/>
                </a:solidFill>
                <a:latin typeface="FuturaTEE" pitchFamily="2" charset="0"/>
              </a:rPr>
              <a:t>porovnání s konkurencí </a:t>
            </a:r>
            <a:r>
              <a:rPr lang="cs-CZ" sz="1400" dirty="0" smtClean="0">
                <a:solidFill>
                  <a:srgbClr val="445469"/>
                </a:solidFill>
                <a:latin typeface="FuturaTEE" pitchFamily="2" charset="0"/>
              </a:rPr>
              <a:t>prostřednictvím nejdůležitějších finančních ukazatelů</a:t>
            </a:r>
            <a:endParaRPr lang="cs-CZ" sz="1400" dirty="0">
              <a:solidFill>
                <a:srgbClr val="445469"/>
              </a:solidFill>
              <a:latin typeface="FuturaTEE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802" y="4060810"/>
            <a:ext cx="21213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445469"/>
                </a:solidFill>
                <a:latin typeface="FuturaTEE" pitchFamily="2" charset="0"/>
              </a:rPr>
              <a:t>Optimalizace kapitálové struktury </a:t>
            </a:r>
            <a:r>
              <a:rPr lang="cs-CZ" sz="1400" b="1" dirty="0" smtClean="0">
                <a:solidFill>
                  <a:srgbClr val="445469"/>
                </a:solidFill>
                <a:latin typeface="FuturaTEE" pitchFamily="2" charset="0"/>
              </a:rPr>
              <a:t>společnosti</a:t>
            </a:r>
          </a:p>
          <a:p>
            <a:r>
              <a:rPr lang="cs-CZ" sz="1400" dirty="0" smtClean="0">
                <a:solidFill>
                  <a:srgbClr val="445469"/>
                </a:solidFill>
                <a:latin typeface="FuturaTEE" pitchFamily="2" charset="0"/>
              </a:rPr>
              <a:t>Přehled a inspirace </a:t>
            </a:r>
            <a:r>
              <a:rPr lang="cs-CZ" sz="1400" dirty="0">
                <a:solidFill>
                  <a:srgbClr val="445469"/>
                </a:solidFill>
                <a:latin typeface="FuturaTEE" pitchFamily="2" charset="0"/>
              </a:rPr>
              <a:t>pro vedení Vaší firmy. </a:t>
            </a:r>
            <a:r>
              <a:rPr lang="cs-CZ" sz="1400" dirty="0" smtClean="0">
                <a:solidFill>
                  <a:srgbClr val="445469"/>
                </a:solidFill>
                <a:latin typeface="FuturaTEE" pitchFamily="2" charset="0"/>
              </a:rPr>
              <a:t/>
            </a:r>
            <a:br>
              <a:rPr lang="cs-CZ" sz="1400" dirty="0" smtClean="0">
                <a:solidFill>
                  <a:srgbClr val="445469"/>
                </a:solidFill>
                <a:latin typeface="FuturaTEE" pitchFamily="2" charset="0"/>
              </a:rPr>
            </a:br>
            <a:r>
              <a:rPr lang="cs-CZ" sz="1400" dirty="0" smtClean="0">
                <a:solidFill>
                  <a:srgbClr val="445469"/>
                </a:solidFill>
                <a:latin typeface="FuturaTEE" pitchFamily="2" charset="0"/>
              </a:rPr>
              <a:t>Analýza </a:t>
            </a:r>
            <a:r>
              <a:rPr lang="cs-CZ" sz="1400" dirty="0">
                <a:solidFill>
                  <a:srgbClr val="445469"/>
                </a:solidFill>
                <a:latin typeface="FuturaTEE" pitchFamily="2" charset="0"/>
              </a:rPr>
              <a:t>kapitálové struktury, rozbor likvidity, časový soulad aj.</a:t>
            </a:r>
          </a:p>
        </p:txBody>
      </p:sp>
      <p:cxnSp>
        <p:nvCxnSpPr>
          <p:cNvPr id="13" name="Straight Connector 12"/>
          <p:cNvCxnSpPr>
            <a:stCxn id="28" idx="0"/>
          </p:cNvCxnSpPr>
          <p:nvPr/>
        </p:nvCxnSpPr>
        <p:spPr>
          <a:xfrm>
            <a:off x="4489141" y="3665477"/>
            <a:ext cx="2236122" cy="52689"/>
          </a:xfrm>
          <a:prstGeom prst="line">
            <a:avLst/>
          </a:prstGeom>
          <a:ln w="3175">
            <a:solidFill>
              <a:schemeClr val="bg1">
                <a:lumMod val="75000"/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5" idx="1"/>
          </p:cNvCxnSpPr>
          <p:nvPr/>
        </p:nvCxnSpPr>
        <p:spPr>
          <a:xfrm flipH="1">
            <a:off x="2339752" y="2931697"/>
            <a:ext cx="2715870" cy="137894"/>
          </a:xfrm>
          <a:prstGeom prst="line">
            <a:avLst/>
          </a:prstGeom>
          <a:ln w="3175">
            <a:solidFill>
              <a:schemeClr val="bg1">
                <a:lumMod val="75000"/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979712" y="3083797"/>
            <a:ext cx="2507170" cy="1059094"/>
          </a:xfrm>
          <a:prstGeom prst="line">
            <a:avLst/>
          </a:prstGeom>
          <a:ln w="3175">
            <a:solidFill>
              <a:schemeClr val="bg1">
                <a:lumMod val="75000"/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1802" y="2601305"/>
            <a:ext cx="23662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445469"/>
                </a:solidFill>
                <a:latin typeface="FuturaTEE" pitchFamily="2" charset="0"/>
              </a:rPr>
              <a:t>Cash </a:t>
            </a:r>
            <a:r>
              <a:rPr lang="cs-CZ" sz="1400" b="1" dirty="0" err="1">
                <a:solidFill>
                  <a:srgbClr val="445469"/>
                </a:solidFill>
                <a:latin typeface="FuturaTEE" pitchFamily="2" charset="0"/>
              </a:rPr>
              <a:t>flow</a:t>
            </a:r>
            <a:r>
              <a:rPr lang="cs-CZ" sz="1400" b="1" dirty="0">
                <a:solidFill>
                  <a:srgbClr val="445469"/>
                </a:solidFill>
                <a:latin typeface="FuturaTEE" pitchFamily="2" charset="0"/>
              </a:rPr>
              <a:t> </a:t>
            </a:r>
            <a:r>
              <a:rPr lang="cs-CZ" sz="1400" b="1" dirty="0" smtClean="0">
                <a:solidFill>
                  <a:srgbClr val="445469"/>
                </a:solidFill>
                <a:latin typeface="FuturaTEE" pitchFamily="2" charset="0"/>
              </a:rPr>
              <a:t>management</a:t>
            </a:r>
            <a:endParaRPr lang="cs-CZ" sz="1400" dirty="0">
              <a:solidFill>
                <a:srgbClr val="445469"/>
              </a:solidFill>
              <a:latin typeface="FuturaTEE" pitchFamily="2" charset="0"/>
            </a:endParaRPr>
          </a:p>
          <a:p>
            <a:r>
              <a:rPr lang="cs-CZ" sz="1400" dirty="0" smtClean="0">
                <a:solidFill>
                  <a:srgbClr val="445469"/>
                </a:solidFill>
                <a:latin typeface="FuturaTEE" pitchFamily="2" charset="0"/>
              </a:rPr>
              <a:t>Unikátní pohled </a:t>
            </a:r>
            <a:r>
              <a:rPr lang="cs-CZ" sz="1400" dirty="0">
                <a:solidFill>
                  <a:srgbClr val="445469"/>
                </a:solidFill>
                <a:latin typeface="FuturaTEE" pitchFamily="2" charset="0"/>
              </a:rPr>
              <a:t>na hospodaření našich </a:t>
            </a:r>
            <a:r>
              <a:rPr lang="cs-CZ" sz="1400" dirty="0" smtClean="0">
                <a:solidFill>
                  <a:srgbClr val="445469"/>
                </a:solidFill>
                <a:latin typeface="FuturaTEE" pitchFamily="2" charset="0"/>
              </a:rPr>
              <a:t>klientů zaměřující se primárně</a:t>
            </a:r>
            <a:br>
              <a:rPr lang="cs-CZ" sz="1400" dirty="0" smtClean="0">
                <a:solidFill>
                  <a:srgbClr val="445469"/>
                </a:solidFill>
                <a:latin typeface="FuturaTEE" pitchFamily="2" charset="0"/>
              </a:rPr>
            </a:br>
            <a:r>
              <a:rPr lang="cs-CZ" sz="1400" dirty="0" smtClean="0">
                <a:solidFill>
                  <a:srgbClr val="445469"/>
                </a:solidFill>
                <a:latin typeface="FuturaTEE" pitchFamily="2" charset="0"/>
              </a:rPr>
              <a:t>na peněžní toky</a:t>
            </a:r>
            <a:endParaRPr lang="cs-CZ" sz="1400" dirty="0">
              <a:solidFill>
                <a:srgbClr val="445469"/>
              </a:solidFill>
              <a:latin typeface="FuturaTEE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7351" y="3554432"/>
            <a:ext cx="21991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>
                <a:solidFill>
                  <a:srgbClr val="445469"/>
                </a:solidFill>
                <a:latin typeface="FuturaTEE" pitchFamily="2" charset="0"/>
              </a:rPr>
              <a:t>Advisory</a:t>
            </a:r>
            <a:r>
              <a:rPr lang="cs-CZ" sz="1400" b="1" dirty="0">
                <a:solidFill>
                  <a:srgbClr val="445469"/>
                </a:solidFill>
                <a:latin typeface="FuturaTEE" pitchFamily="2" charset="0"/>
              </a:rPr>
              <a:t> </a:t>
            </a:r>
            <a:r>
              <a:rPr lang="cs-CZ" sz="1400" b="1" dirty="0" smtClean="0">
                <a:solidFill>
                  <a:srgbClr val="445469"/>
                </a:solidFill>
                <a:latin typeface="FuturaTEE" pitchFamily="2" charset="0"/>
              </a:rPr>
              <a:t>workshopy</a:t>
            </a:r>
          </a:p>
          <a:p>
            <a:r>
              <a:rPr lang="cs-CZ" sz="1400" dirty="0" smtClean="0">
                <a:solidFill>
                  <a:srgbClr val="445469"/>
                </a:solidFill>
                <a:latin typeface="FuturaTEE" pitchFamily="2" charset="0"/>
              </a:rPr>
              <a:t>Platforma </a:t>
            </a:r>
            <a:r>
              <a:rPr lang="cs-CZ" sz="1400" dirty="0">
                <a:solidFill>
                  <a:srgbClr val="445469"/>
                </a:solidFill>
                <a:latin typeface="FuturaTEE" pitchFamily="2" charset="0"/>
              </a:rPr>
              <a:t>na setkávání klientů a sdílení </a:t>
            </a:r>
            <a:r>
              <a:rPr lang="cs-CZ" sz="1400" dirty="0" err="1">
                <a:solidFill>
                  <a:srgbClr val="445469"/>
                </a:solidFill>
                <a:latin typeface="FuturaTEE" pitchFamily="2" charset="0"/>
              </a:rPr>
              <a:t>best</a:t>
            </a:r>
            <a:r>
              <a:rPr lang="cs-CZ" sz="1400" dirty="0">
                <a:solidFill>
                  <a:srgbClr val="445469"/>
                </a:solidFill>
                <a:latin typeface="FuturaTEE" pitchFamily="2" charset="0"/>
              </a:rPr>
              <a:t> </a:t>
            </a:r>
            <a:r>
              <a:rPr lang="cs-CZ" sz="1400" dirty="0" err="1">
                <a:solidFill>
                  <a:srgbClr val="445469"/>
                </a:solidFill>
                <a:latin typeface="FuturaTEE" pitchFamily="2" charset="0"/>
              </a:rPr>
              <a:t>practice</a:t>
            </a:r>
            <a:endParaRPr lang="cs-CZ" sz="1400" dirty="0">
              <a:solidFill>
                <a:srgbClr val="445469"/>
              </a:solidFill>
              <a:latin typeface="FuturaTEE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649140" y="2913665"/>
            <a:ext cx="795068" cy="284743"/>
          </a:xfrm>
          <a:prstGeom prst="line">
            <a:avLst/>
          </a:prstGeom>
          <a:ln w="3175">
            <a:solidFill>
              <a:schemeClr val="bg1">
                <a:lumMod val="75000"/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17647" y="4653136"/>
            <a:ext cx="30468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400" u="sng" dirty="0" smtClean="0">
                <a:solidFill>
                  <a:srgbClr val="445469"/>
                </a:solidFill>
                <a:latin typeface="FuturaTEE" pitchFamily="2" charset="0"/>
              </a:rPr>
              <a:t>Exklusivní spolupráce s:</a:t>
            </a:r>
          </a:p>
          <a:p>
            <a:pPr>
              <a:lnSpc>
                <a:spcPct val="150000"/>
              </a:lnSpc>
            </a:pPr>
            <a:r>
              <a:rPr lang="cs-CZ" sz="1400" b="1" dirty="0" err="1" smtClean="0">
                <a:solidFill>
                  <a:srgbClr val="445469"/>
                </a:solidFill>
                <a:latin typeface="FuturaTEE" pitchFamily="2" charset="0"/>
              </a:rPr>
              <a:t>Rödl</a:t>
            </a:r>
            <a:r>
              <a:rPr lang="cs-CZ" sz="1400" b="1" dirty="0" smtClean="0">
                <a:solidFill>
                  <a:srgbClr val="445469"/>
                </a:solidFill>
                <a:latin typeface="FuturaTEE" pitchFamily="2" charset="0"/>
              </a:rPr>
              <a:t> </a:t>
            </a:r>
            <a:r>
              <a:rPr lang="cs-CZ" sz="1400" b="1" dirty="0">
                <a:solidFill>
                  <a:srgbClr val="445469"/>
                </a:solidFill>
                <a:latin typeface="FuturaTEE" pitchFamily="2" charset="0"/>
              </a:rPr>
              <a:t>&amp; Partner </a:t>
            </a:r>
            <a:r>
              <a:rPr lang="cs-CZ" sz="1400" b="1" dirty="0" err="1">
                <a:solidFill>
                  <a:srgbClr val="445469"/>
                </a:solidFill>
                <a:latin typeface="FuturaTEE" pitchFamily="2" charset="0"/>
              </a:rPr>
              <a:t>Optimus</a:t>
            </a:r>
            <a:r>
              <a:rPr lang="cs-CZ" sz="1400" b="1" dirty="0">
                <a:solidFill>
                  <a:srgbClr val="445469"/>
                </a:solidFill>
                <a:latin typeface="FuturaTEE" pitchFamily="2" charset="0"/>
              </a:rPr>
              <a:t> </a:t>
            </a:r>
            <a:r>
              <a:rPr lang="cs-CZ" sz="1400" b="1" dirty="0" err="1" smtClean="0">
                <a:solidFill>
                  <a:srgbClr val="445469"/>
                </a:solidFill>
                <a:latin typeface="FuturaTEE" pitchFamily="2" charset="0"/>
              </a:rPr>
              <a:t>Consult</a:t>
            </a:r>
            <a:endParaRPr lang="cs-CZ" sz="1400" dirty="0">
              <a:solidFill>
                <a:srgbClr val="445469"/>
              </a:solidFill>
              <a:latin typeface="FuturaTEE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45469"/>
                </a:solidFill>
                <a:latin typeface="FuturaTEE" pitchFamily="2" charset="0"/>
              </a:rPr>
              <a:t>Dotační poradenství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45469"/>
                </a:solidFill>
                <a:latin typeface="FuturaTEE" pitchFamily="2" charset="0"/>
              </a:rPr>
              <a:t>Kontrola poskytnuté veřejné podpory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45469"/>
                </a:solidFill>
                <a:latin typeface="FuturaTEE" pitchFamily="2" charset="0"/>
              </a:rPr>
              <a:t>Danové odpočty na výzkum a vývoj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45469"/>
                </a:solidFill>
                <a:latin typeface="FuturaTEE" pitchFamily="2" charset="0"/>
              </a:rPr>
              <a:t>Investiční pobídky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549330" y="2413783"/>
            <a:ext cx="2180930" cy="3333103"/>
            <a:chOff x="14493999" y="3543714"/>
            <a:chExt cx="5816574" cy="8885960"/>
          </a:xfrm>
        </p:grpSpPr>
        <p:sp>
          <p:nvSpPr>
            <p:cNvPr id="22" name="Freeform 19"/>
            <p:cNvSpPr>
              <a:spLocks noChangeArrowheads="1"/>
            </p:cNvSpPr>
            <p:nvPr/>
          </p:nvSpPr>
          <p:spPr bwMode="auto">
            <a:xfrm>
              <a:off x="19353632" y="5635502"/>
              <a:ext cx="770319" cy="771783"/>
            </a:xfrm>
            <a:custGeom>
              <a:avLst/>
              <a:gdLst>
                <a:gd name="T0" fmla="*/ 1722 w 1723"/>
                <a:gd name="T1" fmla="*/ 867 h 1729"/>
                <a:gd name="T2" fmla="*/ 1722 w 1723"/>
                <a:gd name="T3" fmla="*/ 867 h 1729"/>
                <a:gd name="T4" fmla="*/ 861 w 1723"/>
                <a:gd name="T5" fmla="*/ 1728 h 1729"/>
                <a:gd name="T6" fmla="*/ 0 w 1723"/>
                <a:gd name="T7" fmla="*/ 867 h 1729"/>
                <a:gd name="T8" fmla="*/ 861 w 1723"/>
                <a:gd name="T9" fmla="*/ 0 h 1729"/>
                <a:gd name="T10" fmla="*/ 1722 w 1723"/>
                <a:gd name="T11" fmla="*/ 867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3" h="1729">
                  <a:moveTo>
                    <a:pt x="1722" y="867"/>
                  </a:moveTo>
                  <a:lnTo>
                    <a:pt x="1722" y="867"/>
                  </a:lnTo>
                  <a:cubicBezTo>
                    <a:pt x="1722" y="1344"/>
                    <a:pt x="1338" y="1728"/>
                    <a:pt x="861" y="1728"/>
                  </a:cubicBezTo>
                  <a:cubicBezTo>
                    <a:pt x="384" y="1728"/>
                    <a:pt x="0" y="1344"/>
                    <a:pt x="0" y="867"/>
                  </a:cubicBezTo>
                  <a:cubicBezTo>
                    <a:pt x="0" y="391"/>
                    <a:pt x="384" y="0"/>
                    <a:pt x="861" y="0"/>
                  </a:cubicBezTo>
                  <a:cubicBezTo>
                    <a:pt x="1338" y="0"/>
                    <a:pt x="1722" y="391"/>
                    <a:pt x="1722" y="867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400" dirty="0">
                <a:solidFill>
                  <a:srgbClr val="445469"/>
                </a:solidFill>
                <a:latin typeface="Lato Light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7264877" y="5815634"/>
              <a:ext cx="1947527" cy="1946233"/>
              <a:chOff x="14612205" y="5681418"/>
              <a:chExt cx="2077516" cy="2076135"/>
            </a:xfrm>
          </p:grpSpPr>
          <p:sp>
            <p:nvSpPr>
              <p:cNvPr id="47" name="Freeform 2"/>
              <p:cNvSpPr>
                <a:spLocks noChangeArrowheads="1"/>
              </p:cNvSpPr>
              <p:nvPr/>
            </p:nvSpPr>
            <p:spPr bwMode="auto">
              <a:xfrm>
                <a:off x="14612205" y="5681418"/>
                <a:ext cx="2077516" cy="2076135"/>
              </a:xfrm>
              <a:custGeom>
                <a:avLst/>
                <a:gdLst>
                  <a:gd name="T0" fmla="*/ 4351 w 4352"/>
                  <a:gd name="T1" fmla="*/ 2179 h 4352"/>
                  <a:gd name="T2" fmla="*/ 4351 w 4352"/>
                  <a:gd name="T3" fmla="*/ 2179 h 4352"/>
                  <a:gd name="T4" fmla="*/ 2172 w 4352"/>
                  <a:gd name="T5" fmla="*/ 4351 h 4352"/>
                  <a:gd name="T6" fmla="*/ 0 w 4352"/>
                  <a:gd name="T7" fmla="*/ 2179 h 4352"/>
                  <a:gd name="T8" fmla="*/ 2172 w 4352"/>
                  <a:gd name="T9" fmla="*/ 0 h 4352"/>
                  <a:gd name="T10" fmla="*/ 4351 w 4352"/>
                  <a:gd name="T11" fmla="*/ 2179 h 4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52" h="4352">
                    <a:moveTo>
                      <a:pt x="4351" y="2179"/>
                    </a:moveTo>
                    <a:lnTo>
                      <a:pt x="4351" y="2179"/>
                    </a:lnTo>
                    <a:cubicBezTo>
                      <a:pt x="4351" y="3378"/>
                      <a:pt x="3377" y="4351"/>
                      <a:pt x="2172" y="4351"/>
                    </a:cubicBezTo>
                    <a:cubicBezTo>
                      <a:pt x="974" y="4351"/>
                      <a:pt x="0" y="3378"/>
                      <a:pt x="0" y="2179"/>
                    </a:cubicBezTo>
                    <a:cubicBezTo>
                      <a:pt x="0" y="974"/>
                      <a:pt x="974" y="0"/>
                      <a:pt x="2172" y="0"/>
                    </a:cubicBezTo>
                    <a:cubicBezTo>
                      <a:pt x="3377" y="0"/>
                      <a:pt x="4351" y="974"/>
                      <a:pt x="4351" y="217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400" dirty="0">
                  <a:solidFill>
                    <a:srgbClr val="445469"/>
                  </a:solidFill>
                  <a:latin typeface="Lato Light" charset="0"/>
                </a:endParaRPr>
              </a:p>
            </p:txBody>
          </p:sp>
          <p:sp>
            <p:nvSpPr>
              <p:cNvPr id="48" name="Freeform 3"/>
              <p:cNvSpPr>
                <a:spLocks noChangeArrowheads="1"/>
              </p:cNvSpPr>
              <p:nvPr/>
            </p:nvSpPr>
            <p:spPr bwMode="auto">
              <a:xfrm>
                <a:off x="15111568" y="5990943"/>
                <a:ext cx="1064042" cy="1436028"/>
              </a:xfrm>
              <a:custGeom>
                <a:avLst/>
                <a:gdLst>
                  <a:gd name="T0" fmla="*/ 2232 w 2233"/>
                  <a:gd name="T1" fmla="*/ 1033 h 3014"/>
                  <a:gd name="T2" fmla="*/ 2232 w 2233"/>
                  <a:gd name="T3" fmla="*/ 1033 h 3014"/>
                  <a:gd name="T4" fmla="*/ 1086 w 2233"/>
                  <a:gd name="T5" fmla="*/ 46 h 3014"/>
                  <a:gd name="T6" fmla="*/ 206 w 2233"/>
                  <a:gd name="T7" fmla="*/ 754 h 3014"/>
                  <a:gd name="T8" fmla="*/ 179 w 2233"/>
                  <a:gd name="T9" fmla="*/ 1304 h 3014"/>
                  <a:gd name="T10" fmla="*/ 265 w 2233"/>
                  <a:gd name="T11" fmla="*/ 1423 h 3014"/>
                  <a:gd name="T12" fmla="*/ 27 w 2233"/>
                  <a:gd name="T13" fmla="*/ 1920 h 3014"/>
                  <a:gd name="T14" fmla="*/ 265 w 2233"/>
                  <a:gd name="T15" fmla="*/ 2019 h 3014"/>
                  <a:gd name="T16" fmla="*/ 265 w 2233"/>
                  <a:gd name="T17" fmla="*/ 2331 h 3014"/>
                  <a:gd name="T18" fmla="*/ 649 w 2233"/>
                  <a:gd name="T19" fmla="*/ 2635 h 3014"/>
                  <a:gd name="T20" fmla="*/ 848 w 2233"/>
                  <a:gd name="T21" fmla="*/ 2596 h 3014"/>
                  <a:gd name="T22" fmla="*/ 894 w 2233"/>
                  <a:gd name="T23" fmla="*/ 3013 h 3014"/>
                  <a:gd name="T24" fmla="*/ 2060 w 2233"/>
                  <a:gd name="T25" fmla="*/ 3013 h 3014"/>
                  <a:gd name="T26" fmla="*/ 1888 w 2233"/>
                  <a:gd name="T27" fmla="*/ 2125 h 3014"/>
                  <a:gd name="T28" fmla="*/ 2232 w 2233"/>
                  <a:gd name="T29" fmla="*/ 1033 h 3014"/>
                  <a:gd name="T30" fmla="*/ 941 w 2233"/>
                  <a:gd name="T31" fmla="*/ 1384 h 3014"/>
                  <a:gd name="T32" fmla="*/ 941 w 2233"/>
                  <a:gd name="T33" fmla="*/ 1384 h 3014"/>
                  <a:gd name="T34" fmla="*/ 1338 w 2233"/>
                  <a:gd name="T35" fmla="*/ 913 h 3014"/>
                  <a:gd name="T36" fmla="*/ 504 w 2233"/>
                  <a:gd name="T37" fmla="*/ 913 h 3014"/>
                  <a:gd name="T38" fmla="*/ 1451 w 2233"/>
                  <a:gd name="T39" fmla="*/ 304 h 3014"/>
                  <a:gd name="T40" fmla="*/ 1067 w 2233"/>
                  <a:gd name="T41" fmla="*/ 748 h 3014"/>
                  <a:gd name="T42" fmla="*/ 1881 w 2233"/>
                  <a:gd name="T43" fmla="*/ 748 h 3014"/>
                  <a:gd name="T44" fmla="*/ 941 w 2233"/>
                  <a:gd name="T45" fmla="*/ 1384 h 3014"/>
                  <a:gd name="T46" fmla="*/ 941 w 2233"/>
                  <a:gd name="T47" fmla="*/ 1384 h 3014"/>
                  <a:gd name="T48" fmla="*/ 941 w 2233"/>
                  <a:gd name="T49" fmla="*/ 1384 h 3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33" h="3014">
                    <a:moveTo>
                      <a:pt x="2232" y="1033"/>
                    </a:moveTo>
                    <a:lnTo>
                      <a:pt x="2232" y="1033"/>
                    </a:lnTo>
                    <a:cubicBezTo>
                      <a:pt x="2232" y="198"/>
                      <a:pt x="1557" y="0"/>
                      <a:pt x="1086" y="46"/>
                    </a:cubicBezTo>
                    <a:cubicBezTo>
                      <a:pt x="616" y="92"/>
                      <a:pt x="206" y="337"/>
                      <a:pt x="206" y="754"/>
                    </a:cubicBezTo>
                    <a:cubicBezTo>
                      <a:pt x="206" y="1165"/>
                      <a:pt x="179" y="1304"/>
                      <a:pt x="179" y="1304"/>
                    </a:cubicBezTo>
                    <a:cubicBezTo>
                      <a:pt x="265" y="1423"/>
                      <a:pt x="265" y="1423"/>
                      <a:pt x="265" y="1423"/>
                    </a:cubicBezTo>
                    <a:cubicBezTo>
                      <a:pt x="265" y="1423"/>
                      <a:pt x="0" y="1860"/>
                      <a:pt x="27" y="1920"/>
                    </a:cubicBezTo>
                    <a:cubicBezTo>
                      <a:pt x="47" y="1980"/>
                      <a:pt x="265" y="2019"/>
                      <a:pt x="265" y="2019"/>
                    </a:cubicBezTo>
                    <a:cubicBezTo>
                      <a:pt x="265" y="2019"/>
                      <a:pt x="285" y="2046"/>
                      <a:pt x="265" y="2331"/>
                    </a:cubicBezTo>
                    <a:cubicBezTo>
                      <a:pt x="245" y="2648"/>
                      <a:pt x="477" y="2662"/>
                      <a:pt x="649" y="2635"/>
                    </a:cubicBezTo>
                    <a:cubicBezTo>
                      <a:pt x="729" y="2622"/>
                      <a:pt x="788" y="2609"/>
                      <a:pt x="848" y="2596"/>
                    </a:cubicBezTo>
                    <a:cubicBezTo>
                      <a:pt x="894" y="3013"/>
                      <a:pt x="894" y="3013"/>
                      <a:pt x="894" y="3013"/>
                    </a:cubicBezTo>
                    <a:cubicBezTo>
                      <a:pt x="2060" y="3013"/>
                      <a:pt x="2060" y="3013"/>
                      <a:pt x="2060" y="3013"/>
                    </a:cubicBezTo>
                    <a:cubicBezTo>
                      <a:pt x="1888" y="2125"/>
                      <a:pt x="1888" y="2125"/>
                      <a:pt x="1888" y="2125"/>
                    </a:cubicBezTo>
                    <a:cubicBezTo>
                      <a:pt x="1961" y="1840"/>
                      <a:pt x="2232" y="1668"/>
                      <a:pt x="2232" y="1033"/>
                    </a:cubicBezTo>
                    <a:close/>
                    <a:moveTo>
                      <a:pt x="941" y="1384"/>
                    </a:moveTo>
                    <a:lnTo>
                      <a:pt x="941" y="1384"/>
                    </a:lnTo>
                    <a:cubicBezTo>
                      <a:pt x="1338" y="913"/>
                      <a:pt x="1338" y="913"/>
                      <a:pt x="1338" y="913"/>
                    </a:cubicBezTo>
                    <a:cubicBezTo>
                      <a:pt x="504" y="913"/>
                      <a:pt x="504" y="913"/>
                      <a:pt x="504" y="913"/>
                    </a:cubicBezTo>
                    <a:cubicBezTo>
                      <a:pt x="1451" y="304"/>
                      <a:pt x="1451" y="304"/>
                      <a:pt x="1451" y="304"/>
                    </a:cubicBezTo>
                    <a:cubicBezTo>
                      <a:pt x="1067" y="748"/>
                      <a:pt x="1067" y="748"/>
                      <a:pt x="1067" y="748"/>
                    </a:cubicBezTo>
                    <a:cubicBezTo>
                      <a:pt x="1881" y="748"/>
                      <a:pt x="1881" y="748"/>
                      <a:pt x="1881" y="748"/>
                    </a:cubicBezTo>
                    <a:lnTo>
                      <a:pt x="941" y="1384"/>
                    </a:lnTo>
                    <a:close/>
                    <a:moveTo>
                      <a:pt x="941" y="1384"/>
                    </a:moveTo>
                    <a:lnTo>
                      <a:pt x="941" y="13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rgbClr val="445469"/>
                  </a:solidFill>
                  <a:latin typeface="Lato Light" charset="0"/>
                </a:endParaRPr>
              </a:p>
            </p:txBody>
          </p:sp>
        </p:grpSp>
        <p:sp>
          <p:nvSpPr>
            <p:cNvPr id="24" name="Freeform 4"/>
            <p:cNvSpPr>
              <a:spLocks noChangeArrowheads="1"/>
            </p:cNvSpPr>
            <p:nvPr/>
          </p:nvSpPr>
          <p:spPr bwMode="auto">
            <a:xfrm>
              <a:off x="15002597" y="3543714"/>
              <a:ext cx="1544590" cy="1539615"/>
            </a:xfrm>
            <a:custGeom>
              <a:avLst/>
              <a:gdLst>
                <a:gd name="T0" fmla="*/ 3451 w 3452"/>
                <a:gd name="T1" fmla="*/ 1722 h 3444"/>
                <a:gd name="T2" fmla="*/ 3451 w 3452"/>
                <a:gd name="T3" fmla="*/ 1722 h 3444"/>
                <a:gd name="T4" fmla="*/ 1722 w 3452"/>
                <a:gd name="T5" fmla="*/ 3443 h 3444"/>
                <a:gd name="T6" fmla="*/ 0 w 3452"/>
                <a:gd name="T7" fmla="*/ 1722 h 3444"/>
                <a:gd name="T8" fmla="*/ 1722 w 3452"/>
                <a:gd name="T9" fmla="*/ 0 h 3444"/>
                <a:gd name="T10" fmla="*/ 3451 w 3452"/>
                <a:gd name="T11" fmla="*/ 1722 h 3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2" h="3444">
                  <a:moveTo>
                    <a:pt x="3451" y="1722"/>
                  </a:moveTo>
                  <a:lnTo>
                    <a:pt x="3451" y="1722"/>
                  </a:lnTo>
                  <a:cubicBezTo>
                    <a:pt x="3451" y="2675"/>
                    <a:pt x="2676" y="3443"/>
                    <a:pt x="1722" y="3443"/>
                  </a:cubicBezTo>
                  <a:cubicBezTo>
                    <a:pt x="775" y="3443"/>
                    <a:pt x="0" y="2675"/>
                    <a:pt x="0" y="1722"/>
                  </a:cubicBezTo>
                  <a:cubicBezTo>
                    <a:pt x="0" y="768"/>
                    <a:pt x="775" y="0"/>
                    <a:pt x="1722" y="0"/>
                  </a:cubicBezTo>
                  <a:cubicBezTo>
                    <a:pt x="2676" y="0"/>
                    <a:pt x="3451" y="768"/>
                    <a:pt x="3451" y="1722"/>
                  </a:cubicBezTo>
                </a:path>
              </a:pathLst>
            </a:custGeom>
            <a:solidFill>
              <a:srgbClr val="FFE7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400" dirty="0">
                <a:solidFill>
                  <a:srgbClr val="445469"/>
                </a:solidFill>
                <a:latin typeface="Lato Light" charset="0"/>
              </a:endParaRPr>
            </a:p>
          </p:txBody>
        </p:sp>
        <p:sp>
          <p:nvSpPr>
            <p:cNvPr id="25" name="Freeform 8"/>
            <p:cNvSpPr>
              <a:spLocks noChangeArrowheads="1"/>
            </p:cNvSpPr>
            <p:nvPr/>
          </p:nvSpPr>
          <p:spPr bwMode="auto">
            <a:xfrm>
              <a:off x="16751330" y="4254305"/>
              <a:ext cx="1289792" cy="1286961"/>
            </a:xfrm>
            <a:custGeom>
              <a:avLst/>
              <a:gdLst>
                <a:gd name="T0" fmla="*/ 2881 w 2882"/>
                <a:gd name="T1" fmla="*/ 1437 h 2881"/>
                <a:gd name="T2" fmla="*/ 2881 w 2882"/>
                <a:gd name="T3" fmla="*/ 1437 h 2881"/>
                <a:gd name="T4" fmla="*/ 1444 w 2882"/>
                <a:gd name="T5" fmla="*/ 2880 h 2881"/>
                <a:gd name="T6" fmla="*/ 0 w 2882"/>
                <a:gd name="T7" fmla="*/ 1437 h 2881"/>
                <a:gd name="T8" fmla="*/ 1444 w 2882"/>
                <a:gd name="T9" fmla="*/ 0 h 2881"/>
                <a:gd name="T10" fmla="*/ 2881 w 2882"/>
                <a:gd name="T11" fmla="*/ 1437 h 2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2" h="2881">
                  <a:moveTo>
                    <a:pt x="2881" y="1437"/>
                  </a:moveTo>
                  <a:lnTo>
                    <a:pt x="2881" y="1437"/>
                  </a:lnTo>
                  <a:cubicBezTo>
                    <a:pt x="2881" y="2231"/>
                    <a:pt x="2239" y="2880"/>
                    <a:pt x="1444" y="2880"/>
                  </a:cubicBezTo>
                  <a:cubicBezTo>
                    <a:pt x="649" y="2880"/>
                    <a:pt x="0" y="2231"/>
                    <a:pt x="0" y="1437"/>
                  </a:cubicBezTo>
                  <a:cubicBezTo>
                    <a:pt x="0" y="642"/>
                    <a:pt x="649" y="0"/>
                    <a:pt x="1444" y="0"/>
                  </a:cubicBezTo>
                  <a:cubicBezTo>
                    <a:pt x="2239" y="0"/>
                    <a:pt x="2881" y="642"/>
                    <a:pt x="2881" y="143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400" dirty="0">
                <a:solidFill>
                  <a:srgbClr val="445469"/>
                </a:solidFill>
                <a:latin typeface="Lato Light" charset="0"/>
              </a:endParaRPr>
            </a:p>
          </p:txBody>
        </p:sp>
        <p:sp>
          <p:nvSpPr>
            <p:cNvPr id="26" name="Freeform 11"/>
            <p:cNvSpPr>
              <a:spLocks noChangeArrowheads="1"/>
            </p:cNvSpPr>
            <p:nvPr/>
          </p:nvSpPr>
          <p:spPr bwMode="auto">
            <a:xfrm>
              <a:off x="19524286" y="5796545"/>
              <a:ext cx="434539" cy="440173"/>
            </a:xfrm>
            <a:custGeom>
              <a:avLst/>
              <a:gdLst>
                <a:gd name="T0" fmla="*/ 794 w 974"/>
                <a:gd name="T1" fmla="*/ 629 h 988"/>
                <a:gd name="T2" fmla="*/ 794 w 974"/>
                <a:gd name="T3" fmla="*/ 629 h 988"/>
                <a:gd name="T4" fmla="*/ 655 w 974"/>
                <a:gd name="T5" fmla="*/ 695 h 988"/>
                <a:gd name="T6" fmla="*/ 351 w 974"/>
                <a:gd name="T7" fmla="*/ 543 h 988"/>
                <a:gd name="T8" fmla="*/ 358 w 974"/>
                <a:gd name="T9" fmla="*/ 496 h 988"/>
                <a:gd name="T10" fmla="*/ 351 w 974"/>
                <a:gd name="T11" fmla="*/ 443 h 988"/>
                <a:gd name="T12" fmla="*/ 655 w 974"/>
                <a:gd name="T13" fmla="*/ 284 h 988"/>
                <a:gd name="T14" fmla="*/ 794 w 974"/>
                <a:gd name="T15" fmla="*/ 357 h 988"/>
                <a:gd name="T16" fmla="*/ 973 w 974"/>
                <a:gd name="T17" fmla="*/ 178 h 988"/>
                <a:gd name="T18" fmla="*/ 794 w 974"/>
                <a:gd name="T19" fmla="*/ 0 h 988"/>
                <a:gd name="T20" fmla="*/ 615 w 974"/>
                <a:gd name="T21" fmla="*/ 178 h 988"/>
                <a:gd name="T22" fmla="*/ 622 w 974"/>
                <a:gd name="T23" fmla="*/ 225 h 988"/>
                <a:gd name="T24" fmla="*/ 318 w 974"/>
                <a:gd name="T25" fmla="*/ 384 h 988"/>
                <a:gd name="T26" fmla="*/ 179 w 974"/>
                <a:gd name="T27" fmla="*/ 311 h 988"/>
                <a:gd name="T28" fmla="*/ 0 w 974"/>
                <a:gd name="T29" fmla="*/ 496 h 988"/>
                <a:gd name="T30" fmla="*/ 179 w 974"/>
                <a:gd name="T31" fmla="*/ 675 h 988"/>
                <a:gd name="T32" fmla="*/ 318 w 974"/>
                <a:gd name="T33" fmla="*/ 602 h 988"/>
                <a:gd name="T34" fmla="*/ 622 w 974"/>
                <a:gd name="T35" fmla="*/ 755 h 988"/>
                <a:gd name="T36" fmla="*/ 615 w 974"/>
                <a:gd name="T37" fmla="*/ 808 h 988"/>
                <a:gd name="T38" fmla="*/ 794 w 974"/>
                <a:gd name="T39" fmla="*/ 987 h 988"/>
                <a:gd name="T40" fmla="*/ 973 w 974"/>
                <a:gd name="T41" fmla="*/ 808 h 988"/>
                <a:gd name="T42" fmla="*/ 794 w 974"/>
                <a:gd name="T43" fmla="*/ 629 h 988"/>
                <a:gd name="T44" fmla="*/ 794 w 974"/>
                <a:gd name="T45" fmla="*/ 629 h 988"/>
                <a:gd name="T46" fmla="*/ 794 w 974"/>
                <a:gd name="T47" fmla="*/ 629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4" h="988">
                  <a:moveTo>
                    <a:pt x="794" y="629"/>
                  </a:moveTo>
                  <a:lnTo>
                    <a:pt x="794" y="629"/>
                  </a:lnTo>
                  <a:cubicBezTo>
                    <a:pt x="734" y="629"/>
                    <a:pt x="688" y="655"/>
                    <a:pt x="655" y="695"/>
                  </a:cubicBezTo>
                  <a:cubicBezTo>
                    <a:pt x="351" y="543"/>
                    <a:pt x="351" y="543"/>
                    <a:pt x="351" y="543"/>
                  </a:cubicBezTo>
                  <a:cubicBezTo>
                    <a:pt x="351" y="523"/>
                    <a:pt x="358" y="510"/>
                    <a:pt x="358" y="496"/>
                  </a:cubicBezTo>
                  <a:cubicBezTo>
                    <a:pt x="358" y="477"/>
                    <a:pt x="351" y="457"/>
                    <a:pt x="351" y="443"/>
                  </a:cubicBezTo>
                  <a:cubicBezTo>
                    <a:pt x="655" y="284"/>
                    <a:pt x="655" y="284"/>
                    <a:pt x="655" y="284"/>
                  </a:cubicBezTo>
                  <a:cubicBezTo>
                    <a:pt x="681" y="331"/>
                    <a:pt x="734" y="357"/>
                    <a:pt x="794" y="357"/>
                  </a:cubicBezTo>
                  <a:cubicBezTo>
                    <a:pt x="893" y="357"/>
                    <a:pt x="973" y="278"/>
                    <a:pt x="973" y="178"/>
                  </a:cubicBezTo>
                  <a:cubicBezTo>
                    <a:pt x="973" y="79"/>
                    <a:pt x="893" y="0"/>
                    <a:pt x="794" y="0"/>
                  </a:cubicBezTo>
                  <a:cubicBezTo>
                    <a:pt x="694" y="0"/>
                    <a:pt x="615" y="79"/>
                    <a:pt x="615" y="178"/>
                  </a:cubicBezTo>
                  <a:cubicBezTo>
                    <a:pt x="615" y="198"/>
                    <a:pt x="615" y="212"/>
                    <a:pt x="622" y="225"/>
                  </a:cubicBezTo>
                  <a:cubicBezTo>
                    <a:pt x="318" y="384"/>
                    <a:pt x="318" y="384"/>
                    <a:pt x="318" y="384"/>
                  </a:cubicBezTo>
                  <a:cubicBezTo>
                    <a:pt x="285" y="337"/>
                    <a:pt x="232" y="311"/>
                    <a:pt x="179" y="311"/>
                  </a:cubicBezTo>
                  <a:cubicBezTo>
                    <a:pt x="79" y="311"/>
                    <a:pt x="0" y="397"/>
                    <a:pt x="0" y="496"/>
                  </a:cubicBezTo>
                  <a:cubicBezTo>
                    <a:pt x="0" y="589"/>
                    <a:pt x="79" y="675"/>
                    <a:pt x="179" y="675"/>
                  </a:cubicBezTo>
                  <a:cubicBezTo>
                    <a:pt x="238" y="675"/>
                    <a:pt x="285" y="642"/>
                    <a:pt x="318" y="602"/>
                  </a:cubicBezTo>
                  <a:cubicBezTo>
                    <a:pt x="622" y="755"/>
                    <a:pt x="622" y="755"/>
                    <a:pt x="622" y="755"/>
                  </a:cubicBezTo>
                  <a:cubicBezTo>
                    <a:pt x="622" y="775"/>
                    <a:pt x="615" y="788"/>
                    <a:pt x="615" y="808"/>
                  </a:cubicBezTo>
                  <a:cubicBezTo>
                    <a:pt x="615" y="907"/>
                    <a:pt x="694" y="987"/>
                    <a:pt x="794" y="987"/>
                  </a:cubicBezTo>
                  <a:cubicBezTo>
                    <a:pt x="893" y="987"/>
                    <a:pt x="973" y="907"/>
                    <a:pt x="973" y="808"/>
                  </a:cubicBezTo>
                  <a:cubicBezTo>
                    <a:pt x="973" y="708"/>
                    <a:pt x="893" y="629"/>
                    <a:pt x="794" y="629"/>
                  </a:cubicBezTo>
                  <a:close/>
                  <a:moveTo>
                    <a:pt x="794" y="629"/>
                  </a:moveTo>
                  <a:lnTo>
                    <a:pt x="794" y="6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rgbClr val="445469"/>
                </a:solidFill>
                <a:latin typeface="Lato Light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4690137" y="5470208"/>
              <a:ext cx="944136" cy="943508"/>
              <a:chOff x="14690137" y="5470208"/>
              <a:chExt cx="944136" cy="943508"/>
            </a:xfrm>
          </p:grpSpPr>
          <p:sp>
            <p:nvSpPr>
              <p:cNvPr id="44" name="Freeform 13"/>
              <p:cNvSpPr>
                <a:spLocks noChangeArrowheads="1"/>
              </p:cNvSpPr>
              <p:nvPr/>
            </p:nvSpPr>
            <p:spPr bwMode="auto">
              <a:xfrm>
                <a:off x="14690137" y="5470208"/>
                <a:ext cx="944136" cy="943508"/>
              </a:xfrm>
              <a:custGeom>
                <a:avLst/>
                <a:gdLst>
                  <a:gd name="T0" fmla="*/ 1059 w 2113"/>
                  <a:gd name="T1" fmla="*/ 2112 h 2113"/>
                  <a:gd name="T2" fmla="*/ 1059 w 2113"/>
                  <a:gd name="T3" fmla="*/ 2112 h 2113"/>
                  <a:gd name="T4" fmla="*/ 0 w 2113"/>
                  <a:gd name="T5" fmla="*/ 1059 h 2113"/>
                  <a:gd name="T6" fmla="*/ 1059 w 2113"/>
                  <a:gd name="T7" fmla="*/ 0 h 2113"/>
                  <a:gd name="T8" fmla="*/ 2112 w 2113"/>
                  <a:gd name="T9" fmla="*/ 1059 h 2113"/>
                  <a:gd name="T10" fmla="*/ 1059 w 2113"/>
                  <a:gd name="T11" fmla="*/ 2112 h 2113"/>
                  <a:gd name="T12" fmla="*/ 1059 w 2113"/>
                  <a:gd name="T13" fmla="*/ 132 h 2113"/>
                  <a:gd name="T14" fmla="*/ 1059 w 2113"/>
                  <a:gd name="T15" fmla="*/ 132 h 2113"/>
                  <a:gd name="T16" fmla="*/ 126 w 2113"/>
                  <a:gd name="T17" fmla="*/ 1059 h 2113"/>
                  <a:gd name="T18" fmla="*/ 1059 w 2113"/>
                  <a:gd name="T19" fmla="*/ 1987 h 2113"/>
                  <a:gd name="T20" fmla="*/ 1986 w 2113"/>
                  <a:gd name="T21" fmla="*/ 1059 h 2113"/>
                  <a:gd name="T22" fmla="*/ 1059 w 2113"/>
                  <a:gd name="T23" fmla="*/ 132 h 2113"/>
                  <a:gd name="T24" fmla="*/ 1059 w 2113"/>
                  <a:gd name="T25" fmla="*/ 132 h 2113"/>
                  <a:gd name="T26" fmla="*/ 1059 w 2113"/>
                  <a:gd name="T27" fmla="*/ 132 h 2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13" h="2113">
                    <a:moveTo>
                      <a:pt x="1059" y="2112"/>
                    </a:moveTo>
                    <a:lnTo>
                      <a:pt x="1059" y="2112"/>
                    </a:lnTo>
                    <a:cubicBezTo>
                      <a:pt x="476" y="2112"/>
                      <a:pt x="0" y="1642"/>
                      <a:pt x="0" y="1059"/>
                    </a:cubicBezTo>
                    <a:cubicBezTo>
                      <a:pt x="0" y="477"/>
                      <a:pt x="476" y="0"/>
                      <a:pt x="1059" y="0"/>
                    </a:cubicBezTo>
                    <a:cubicBezTo>
                      <a:pt x="1635" y="0"/>
                      <a:pt x="2112" y="477"/>
                      <a:pt x="2112" y="1059"/>
                    </a:cubicBezTo>
                    <a:cubicBezTo>
                      <a:pt x="2112" y="1642"/>
                      <a:pt x="1635" y="2112"/>
                      <a:pt x="1059" y="2112"/>
                    </a:cubicBezTo>
                    <a:close/>
                    <a:moveTo>
                      <a:pt x="1059" y="132"/>
                    </a:moveTo>
                    <a:lnTo>
                      <a:pt x="1059" y="132"/>
                    </a:lnTo>
                    <a:cubicBezTo>
                      <a:pt x="543" y="132"/>
                      <a:pt x="126" y="543"/>
                      <a:pt x="126" y="1059"/>
                    </a:cubicBezTo>
                    <a:cubicBezTo>
                      <a:pt x="126" y="1569"/>
                      <a:pt x="543" y="1987"/>
                      <a:pt x="1059" y="1987"/>
                    </a:cubicBezTo>
                    <a:cubicBezTo>
                      <a:pt x="1569" y="1987"/>
                      <a:pt x="1986" y="1569"/>
                      <a:pt x="1986" y="1059"/>
                    </a:cubicBezTo>
                    <a:cubicBezTo>
                      <a:pt x="1986" y="543"/>
                      <a:pt x="1569" y="132"/>
                      <a:pt x="1059" y="132"/>
                    </a:cubicBezTo>
                    <a:close/>
                    <a:moveTo>
                      <a:pt x="1059" y="132"/>
                    </a:moveTo>
                    <a:lnTo>
                      <a:pt x="1059" y="1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400" dirty="0">
                  <a:solidFill>
                    <a:srgbClr val="445469"/>
                  </a:solidFill>
                  <a:latin typeface="Lato Light" charset="0"/>
                </a:endParaRPr>
              </a:p>
            </p:txBody>
          </p:sp>
          <p:sp>
            <p:nvSpPr>
              <p:cNvPr id="45" name="Freeform 14"/>
              <p:cNvSpPr>
                <a:spLocks noChangeArrowheads="1"/>
              </p:cNvSpPr>
              <p:nvPr/>
            </p:nvSpPr>
            <p:spPr bwMode="auto">
              <a:xfrm>
                <a:off x="15314295" y="5659699"/>
                <a:ext cx="134312" cy="134223"/>
              </a:xfrm>
              <a:custGeom>
                <a:avLst/>
                <a:gdLst>
                  <a:gd name="T0" fmla="*/ 14 w 306"/>
                  <a:gd name="T1" fmla="*/ 291 h 305"/>
                  <a:gd name="T2" fmla="*/ 14 w 306"/>
                  <a:gd name="T3" fmla="*/ 291 h 305"/>
                  <a:gd name="T4" fmla="*/ 53 w 306"/>
                  <a:gd name="T5" fmla="*/ 291 h 305"/>
                  <a:gd name="T6" fmla="*/ 292 w 306"/>
                  <a:gd name="T7" fmla="*/ 53 h 305"/>
                  <a:gd name="T8" fmla="*/ 292 w 306"/>
                  <a:gd name="T9" fmla="*/ 13 h 305"/>
                  <a:gd name="T10" fmla="*/ 245 w 306"/>
                  <a:gd name="T11" fmla="*/ 13 h 305"/>
                  <a:gd name="T12" fmla="*/ 14 w 306"/>
                  <a:gd name="T13" fmla="*/ 245 h 305"/>
                  <a:gd name="T14" fmla="*/ 14 w 306"/>
                  <a:gd name="T15" fmla="*/ 291 h 305"/>
                  <a:gd name="T16" fmla="*/ 14 w 306"/>
                  <a:gd name="T17" fmla="*/ 291 h 305"/>
                  <a:gd name="T18" fmla="*/ 14 w 306"/>
                  <a:gd name="T19" fmla="*/ 291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6" h="305">
                    <a:moveTo>
                      <a:pt x="14" y="291"/>
                    </a:moveTo>
                    <a:lnTo>
                      <a:pt x="14" y="291"/>
                    </a:lnTo>
                    <a:cubicBezTo>
                      <a:pt x="27" y="304"/>
                      <a:pt x="40" y="304"/>
                      <a:pt x="53" y="291"/>
                    </a:cubicBezTo>
                    <a:cubicBezTo>
                      <a:pt x="292" y="53"/>
                      <a:pt x="292" y="53"/>
                      <a:pt x="292" y="53"/>
                    </a:cubicBezTo>
                    <a:cubicBezTo>
                      <a:pt x="305" y="39"/>
                      <a:pt x="305" y="19"/>
                      <a:pt x="292" y="13"/>
                    </a:cubicBezTo>
                    <a:cubicBezTo>
                      <a:pt x="279" y="0"/>
                      <a:pt x="259" y="0"/>
                      <a:pt x="245" y="13"/>
                    </a:cubicBezTo>
                    <a:cubicBezTo>
                      <a:pt x="14" y="245"/>
                      <a:pt x="14" y="245"/>
                      <a:pt x="14" y="245"/>
                    </a:cubicBezTo>
                    <a:cubicBezTo>
                      <a:pt x="0" y="258"/>
                      <a:pt x="0" y="278"/>
                      <a:pt x="14" y="291"/>
                    </a:cubicBezTo>
                    <a:close/>
                    <a:moveTo>
                      <a:pt x="14" y="291"/>
                    </a:moveTo>
                    <a:lnTo>
                      <a:pt x="14" y="29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400" dirty="0">
                  <a:solidFill>
                    <a:srgbClr val="445469"/>
                  </a:solidFill>
                  <a:latin typeface="Lato Light" charset="0"/>
                </a:endParaRPr>
              </a:p>
            </p:txBody>
          </p:sp>
          <p:sp>
            <p:nvSpPr>
              <p:cNvPr id="46" name="Freeform 15"/>
              <p:cNvSpPr>
                <a:spLocks noChangeArrowheads="1"/>
              </p:cNvSpPr>
              <p:nvPr/>
            </p:nvSpPr>
            <p:spPr bwMode="auto">
              <a:xfrm>
                <a:off x="15178007" y="5839321"/>
                <a:ext cx="79008" cy="78955"/>
              </a:xfrm>
              <a:custGeom>
                <a:avLst/>
                <a:gdLst>
                  <a:gd name="T0" fmla="*/ 145 w 180"/>
                  <a:gd name="T1" fmla="*/ 33 h 179"/>
                  <a:gd name="T2" fmla="*/ 145 w 180"/>
                  <a:gd name="T3" fmla="*/ 33 h 179"/>
                  <a:gd name="T4" fmla="*/ 99 w 180"/>
                  <a:gd name="T5" fmla="*/ 6 h 179"/>
                  <a:gd name="T6" fmla="*/ 53 w 180"/>
                  <a:gd name="T7" fmla="*/ 0 h 179"/>
                  <a:gd name="T8" fmla="*/ 20 w 180"/>
                  <a:gd name="T9" fmla="*/ 19 h 179"/>
                  <a:gd name="T10" fmla="*/ 0 w 180"/>
                  <a:gd name="T11" fmla="*/ 46 h 179"/>
                  <a:gd name="T12" fmla="*/ 0 w 180"/>
                  <a:gd name="T13" fmla="*/ 79 h 179"/>
                  <a:gd name="T14" fmla="*/ 6 w 180"/>
                  <a:gd name="T15" fmla="*/ 112 h 179"/>
                  <a:gd name="T16" fmla="*/ 33 w 180"/>
                  <a:gd name="T17" fmla="*/ 145 h 179"/>
                  <a:gd name="T18" fmla="*/ 66 w 180"/>
                  <a:gd name="T19" fmla="*/ 172 h 179"/>
                  <a:gd name="T20" fmla="*/ 99 w 180"/>
                  <a:gd name="T21" fmla="*/ 178 h 179"/>
                  <a:gd name="T22" fmla="*/ 132 w 180"/>
                  <a:gd name="T23" fmla="*/ 178 h 179"/>
                  <a:gd name="T24" fmla="*/ 159 w 180"/>
                  <a:gd name="T25" fmla="*/ 158 h 179"/>
                  <a:gd name="T26" fmla="*/ 179 w 180"/>
                  <a:gd name="T27" fmla="*/ 125 h 179"/>
                  <a:gd name="T28" fmla="*/ 172 w 180"/>
                  <a:gd name="T29" fmla="*/ 79 h 179"/>
                  <a:gd name="T30" fmla="*/ 145 w 180"/>
                  <a:gd name="T31" fmla="*/ 33 h 179"/>
                  <a:gd name="T32" fmla="*/ 145 w 180"/>
                  <a:gd name="T33" fmla="*/ 33 h 179"/>
                  <a:gd name="T34" fmla="*/ 145 w 180"/>
                  <a:gd name="T35" fmla="*/ 3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0" h="179">
                    <a:moveTo>
                      <a:pt x="145" y="33"/>
                    </a:moveTo>
                    <a:lnTo>
                      <a:pt x="145" y="33"/>
                    </a:lnTo>
                    <a:cubicBezTo>
                      <a:pt x="126" y="19"/>
                      <a:pt x="112" y="13"/>
                      <a:pt x="99" y="6"/>
                    </a:cubicBezTo>
                    <a:cubicBezTo>
                      <a:pt x="86" y="0"/>
                      <a:pt x="73" y="0"/>
                      <a:pt x="53" y="0"/>
                    </a:cubicBezTo>
                    <a:cubicBezTo>
                      <a:pt x="39" y="6"/>
                      <a:pt x="33" y="13"/>
                      <a:pt x="20" y="19"/>
                    </a:cubicBezTo>
                    <a:cubicBezTo>
                      <a:pt x="13" y="33"/>
                      <a:pt x="6" y="39"/>
                      <a:pt x="0" y="46"/>
                    </a:cubicBezTo>
                    <a:cubicBezTo>
                      <a:pt x="0" y="59"/>
                      <a:pt x="0" y="66"/>
                      <a:pt x="0" y="79"/>
                    </a:cubicBezTo>
                    <a:cubicBezTo>
                      <a:pt x="0" y="86"/>
                      <a:pt x="0" y="99"/>
                      <a:pt x="6" y="112"/>
                    </a:cubicBezTo>
                    <a:cubicBezTo>
                      <a:pt x="13" y="119"/>
                      <a:pt x="20" y="132"/>
                      <a:pt x="33" y="145"/>
                    </a:cubicBezTo>
                    <a:cubicBezTo>
                      <a:pt x="46" y="152"/>
                      <a:pt x="53" y="165"/>
                      <a:pt x="66" y="172"/>
                    </a:cubicBezTo>
                    <a:cubicBezTo>
                      <a:pt x="79" y="178"/>
                      <a:pt x="92" y="178"/>
                      <a:pt x="99" y="178"/>
                    </a:cubicBezTo>
                    <a:cubicBezTo>
                      <a:pt x="112" y="178"/>
                      <a:pt x="119" y="178"/>
                      <a:pt x="132" y="178"/>
                    </a:cubicBezTo>
                    <a:cubicBezTo>
                      <a:pt x="139" y="172"/>
                      <a:pt x="145" y="165"/>
                      <a:pt x="159" y="158"/>
                    </a:cubicBezTo>
                    <a:cubicBezTo>
                      <a:pt x="165" y="145"/>
                      <a:pt x="172" y="139"/>
                      <a:pt x="179" y="125"/>
                    </a:cubicBezTo>
                    <a:cubicBezTo>
                      <a:pt x="179" y="112"/>
                      <a:pt x="179" y="92"/>
                      <a:pt x="172" y="79"/>
                    </a:cubicBezTo>
                    <a:cubicBezTo>
                      <a:pt x="165" y="66"/>
                      <a:pt x="159" y="53"/>
                      <a:pt x="145" y="33"/>
                    </a:cubicBezTo>
                    <a:close/>
                    <a:moveTo>
                      <a:pt x="145" y="33"/>
                    </a:moveTo>
                    <a:lnTo>
                      <a:pt x="145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400" dirty="0">
                  <a:solidFill>
                    <a:srgbClr val="445469"/>
                  </a:solidFill>
                  <a:latin typeface="Lato Light" charset="0"/>
                </a:endParaRPr>
              </a:p>
            </p:txBody>
          </p:sp>
        </p:grpSp>
        <p:sp>
          <p:nvSpPr>
            <p:cNvPr id="28" name="Freeform 40"/>
            <p:cNvSpPr>
              <a:spLocks noChangeAspect="1" noChangeArrowheads="1"/>
            </p:cNvSpPr>
            <p:nvPr/>
          </p:nvSpPr>
          <p:spPr bwMode="auto">
            <a:xfrm>
              <a:off x="15848672" y="6307124"/>
              <a:ext cx="1152468" cy="1151700"/>
            </a:xfrm>
            <a:custGeom>
              <a:avLst/>
              <a:gdLst>
                <a:gd name="T0" fmla="*/ 1768 w 1769"/>
                <a:gd name="T1" fmla="*/ 881 h 1769"/>
                <a:gd name="T2" fmla="*/ 1768 w 1769"/>
                <a:gd name="T3" fmla="*/ 881 h 1769"/>
                <a:gd name="T4" fmla="*/ 881 w 1769"/>
                <a:gd name="T5" fmla="*/ 1768 h 1769"/>
                <a:gd name="T6" fmla="*/ 0 w 1769"/>
                <a:gd name="T7" fmla="*/ 881 h 1769"/>
                <a:gd name="T8" fmla="*/ 881 w 1769"/>
                <a:gd name="T9" fmla="*/ 0 h 1769"/>
                <a:gd name="T10" fmla="*/ 1768 w 1769"/>
                <a:gd name="T11" fmla="*/ 881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9" h="1769">
                  <a:moveTo>
                    <a:pt x="1768" y="881"/>
                  </a:moveTo>
                  <a:lnTo>
                    <a:pt x="1768" y="881"/>
                  </a:lnTo>
                  <a:cubicBezTo>
                    <a:pt x="1768" y="1371"/>
                    <a:pt x="1371" y="1768"/>
                    <a:pt x="881" y="1768"/>
                  </a:cubicBezTo>
                  <a:cubicBezTo>
                    <a:pt x="397" y="1768"/>
                    <a:pt x="0" y="1371"/>
                    <a:pt x="0" y="881"/>
                  </a:cubicBezTo>
                  <a:cubicBezTo>
                    <a:pt x="0" y="397"/>
                    <a:pt x="397" y="0"/>
                    <a:pt x="881" y="0"/>
                  </a:cubicBezTo>
                  <a:cubicBezTo>
                    <a:pt x="1371" y="0"/>
                    <a:pt x="1768" y="397"/>
                    <a:pt x="1768" y="881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400" dirty="0">
                <a:solidFill>
                  <a:srgbClr val="445469"/>
                </a:solidFill>
                <a:latin typeface="Lato Light" charset="0"/>
              </a:endParaRPr>
            </a:p>
          </p:txBody>
        </p:sp>
        <p:sp>
          <p:nvSpPr>
            <p:cNvPr id="29" name="Freeform 44"/>
            <p:cNvSpPr>
              <a:spLocks noChangeArrowheads="1"/>
            </p:cNvSpPr>
            <p:nvPr/>
          </p:nvSpPr>
          <p:spPr bwMode="auto">
            <a:xfrm>
              <a:off x="14493999" y="7249295"/>
              <a:ext cx="1645326" cy="1644230"/>
            </a:xfrm>
            <a:custGeom>
              <a:avLst/>
              <a:gdLst>
                <a:gd name="T0" fmla="*/ 3675 w 3676"/>
                <a:gd name="T1" fmla="*/ 1841 h 3677"/>
                <a:gd name="T2" fmla="*/ 3675 w 3676"/>
                <a:gd name="T3" fmla="*/ 1841 h 3677"/>
                <a:gd name="T4" fmla="*/ 1841 w 3676"/>
                <a:gd name="T5" fmla="*/ 3676 h 3677"/>
                <a:gd name="T6" fmla="*/ 0 w 3676"/>
                <a:gd name="T7" fmla="*/ 1841 h 3677"/>
                <a:gd name="T8" fmla="*/ 1841 w 3676"/>
                <a:gd name="T9" fmla="*/ 0 h 3677"/>
                <a:gd name="T10" fmla="*/ 3675 w 3676"/>
                <a:gd name="T11" fmla="*/ 1841 h 3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6" h="3677">
                  <a:moveTo>
                    <a:pt x="3675" y="1841"/>
                  </a:moveTo>
                  <a:lnTo>
                    <a:pt x="3675" y="1841"/>
                  </a:lnTo>
                  <a:cubicBezTo>
                    <a:pt x="3675" y="2855"/>
                    <a:pt x="2854" y="3676"/>
                    <a:pt x="1841" y="3676"/>
                  </a:cubicBezTo>
                  <a:cubicBezTo>
                    <a:pt x="821" y="3676"/>
                    <a:pt x="0" y="2855"/>
                    <a:pt x="0" y="1841"/>
                  </a:cubicBezTo>
                  <a:cubicBezTo>
                    <a:pt x="0" y="822"/>
                    <a:pt x="821" y="0"/>
                    <a:pt x="1841" y="0"/>
                  </a:cubicBezTo>
                  <a:cubicBezTo>
                    <a:pt x="2854" y="0"/>
                    <a:pt x="3675" y="822"/>
                    <a:pt x="3675" y="1841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400" dirty="0">
                <a:solidFill>
                  <a:srgbClr val="445469"/>
                </a:solidFill>
                <a:latin typeface="Lato Light" charset="0"/>
              </a:endParaRPr>
            </a:p>
          </p:txBody>
        </p:sp>
        <p:sp>
          <p:nvSpPr>
            <p:cNvPr id="30" name="Freeform 19"/>
            <p:cNvSpPr>
              <a:spLocks noChangeAspect="1" noChangeArrowheads="1"/>
            </p:cNvSpPr>
            <p:nvPr/>
          </p:nvSpPr>
          <p:spPr bwMode="auto">
            <a:xfrm>
              <a:off x="19352642" y="7193717"/>
              <a:ext cx="957931" cy="959750"/>
            </a:xfrm>
            <a:custGeom>
              <a:avLst/>
              <a:gdLst>
                <a:gd name="T0" fmla="*/ 1722 w 1723"/>
                <a:gd name="T1" fmla="*/ 867 h 1729"/>
                <a:gd name="T2" fmla="*/ 1722 w 1723"/>
                <a:gd name="T3" fmla="*/ 867 h 1729"/>
                <a:gd name="T4" fmla="*/ 861 w 1723"/>
                <a:gd name="T5" fmla="*/ 1728 h 1729"/>
                <a:gd name="T6" fmla="*/ 0 w 1723"/>
                <a:gd name="T7" fmla="*/ 867 h 1729"/>
                <a:gd name="T8" fmla="*/ 861 w 1723"/>
                <a:gd name="T9" fmla="*/ 0 h 1729"/>
                <a:gd name="T10" fmla="*/ 1722 w 1723"/>
                <a:gd name="T11" fmla="*/ 867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3" h="1729">
                  <a:moveTo>
                    <a:pt x="1722" y="867"/>
                  </a:moveTo>
                  <a:lnTo>
                    <a:pt x="1722" y="867"/>
                  </a:lnTo>
                  <a:cubicBezTo>
                    <a:pt x="1722" y="1344"/>
                    <a:pt x="1338" y="1728"/>
                    <a:pt x="861" y="1728"/>
                  </a:cubicBezTo>
                  <a:cubicBezTo>
                    <a:pt x="384" y="1728"/>
                    <a:pt x="0" y="1344"/>
                    <a:pt x="0" y="867"/>
                  </a:cubicBezTo>
                  <a:cubicBezTo>
                    <a:pt x="0" y="391"/>
                    <a:pt x="384" y="0"/>
                    <a:pt x="861" y="0"/>
                  </a:cubicBezTo>
                  <a:cubicBezTo>
                    <a:pt x="1338" y="0"/>
                    <a:pt x="1722" y="391"/>
                    <a:pt x="1722" y="8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400" dirty="0">
                <a:solidFill>
                  <a:srgbClr val="445469"/>
                </a:solidFill>
                <a:latin typeface="Lato Light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5267971" y="9705739"/>
              <a:ext cx="3620502" cy="2723935"/>
              <a:chOff x="15267971" y="9705739"/>
              <a:chExt cx="3620502" cy="2723935"/>
            </a:xfrm>
          </p:grpSpPr>
          <p:sp>
            <p:nvSpPr>
              <p:cNvPr id="36" name="Freeform 21"/>
              <p:cNvSpPr>
                <a:spLocks noChangeArrowheads="1"/>
              </p:cNvSpPr>
              <p:nvPr/>
            </p:nvSpPr>
            <p:spPr bwMode="auto">
              <a:xfrm>
                <a:off x="15431910" y="11790531"/>
                <a:ext cx="2832408" cy="564525"/>
              </a:xfrm>
              <a:custGeom>
                <a:avLst/>
                <a:gdLst>
                  <a:gd name="T0" fmla="*/ 3166 w 6326"/>
                  <a:gd name="T1" fmla="*/ 0 h 1266"/>
                  <a:gd name="T2" fmla="*/ 0 w 6326"/>
                  <a:gd name="T3" fmla="*/ 629 h 1266"/>
                  <a:gd name="T4" fmla="*/ 3166 w 6326"/>
                  <a:gd name="T5" fmla="*/ 1265 h 1266"/>
                  <a:gd name="T6" fmla="*/ 6325 w 6326"/>
                  <a:gd name="T7" fmla="*/ 629 h 1266"/>
                  <a:gd name="T8" fmla="*/ 3166 w 6326"/>
                  <a:gd name="T9" fmla="*/ 0 h 1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26" h="1266">
                    <a:moveTo>
                      <a:pt x="3166" y="0"/>
                    </a:moveTo>
                    <a:lnTo>
                      <a:pt x="0" y="629"/>
                    </a:lnTo>
                    <a:lnTo>
                      <a:pt x="3166" y="1265"/>
                    </a:lnTo>
                    <a:lnTo>
                      <a:pt x="6325" y="629"/>
                    </a:lnTo>
                    <a:lnTo>
                      <a:pt x="3166" y="0"/>
                    </a:lnTo>
                  </a:path>
                </a:pathLst>
              </a:custGeom>
              <a:solidFill>
                <a:srgbClr val="A68C5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rgbClr val="445469"/>
                  </a:solidFill>
                  <a:latin typeface="Lato Light" charset="0"/>
                </a:endParaRPr>
              </a:p>
            </p:txBody>
          </p:sp>
          <p:sp>
            <p:nvSpPr>
              <p:cNvPr id="37" name="Freeform 23"/>
              <p:cNvSpPr>
                <a:spLocks noChangeArrowheads="1"/>
              </p:cNvSpPr>
              <p:nvPr/>
            </p:nvSpPr>
            <p:spPr bwMode="auto">
              <a:xfrm>
                <a:off x="16850087" y="9905100"/>
                <a:ext cx="1414227" cy="2524574"/>
              </a:xfrm>
              <a:custGeom>
                <a:avLst/>
                <a:gdLst>
                  <a:gd name="T0" fmla="*/ 3159 w 3160"/>
                  <a:gd name="T1" fmla="*/ 0 h 5644"/>
                  <a:gd name="T2" fmla="*/ 3159 w 3160"/>
                  <a:gd name="T3" fmla="*/ 4821 h 5644"/>
                  <a:gd name="T4" fmla="*/ 0 w 3160"/>
                  <a:gd name="T5" fmla="*/ 5643 h 5644"/>
                  <a:gd name="T6" fmla="*/ 0 w 3160"/>
                  <a:gd name="T7" fmla="*/ 444 h 5644"/>
                  <a:gd name="T8" fmla="*/ 3159 w 3160"/>
                  <a:gd name="T9" fmla="*/ 0 h 5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0" h="5644">
                    <a:moveTo>
                      <a:pt x="3159" y="0"/>
                    </a:moveTo>
                    <a:lnTo>
                      <a:pt x="3159" y="4821"/>
                    </a:lnTo>
                    <a:lnTo>
                      <a:pt x="0" y="5643"/>
                    </a:lnTo>
                    <a:lnTo>
                      <a:pt x="0" y="444"/>
                    </a:lnTo>
                    <a:lnTo>
                      <a:pt x="3159" y="0"/>
                    </a:lnTo>
                  </a:path>
                </a:pathLst>
              </a:custGeom>
              <a:solidFill>
                <a:srgbClr val="AF93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rgbClr val="445469"/>
                  </a:solidFill>
                  <a:latin typeface="Lato Light" charset="0"/>
                </a:endParaRPr>
              </a:p>
            </p:txBody>
          </p:sp>
          <p:sp>
            <p:nvSpPr>
              <p:cNvPr id="38" name="Freeform 24"/>
              <p:cNvSpPr>
                <a:spLocks noChangeArrowheads="1"/>
              </p:cNvSpPr>
              <p:nvPr/>
            </p:nvSpPr>
            <p:spPr bwMode="auto">
              <a:xfrm>
                <a:off x="16850087" y="9705739"/>
                <a:ext cx="1414227" cy="396747"/>
              </a:xfrm>
              <a:custGeom>
                <a:avLst/>
                <a:gdLst>
                  <a:gd name="T0" fmla="*/ 0 w 3160"/>
                  <a:gd name="T1" fmla="*/ 0 h 889"/>
                  <a:gd name="T2" fmla="*/ 3159 w 3160"/>
                  <a:gd name="T3" fmla="*/ 444 h 889"/>
                  <a:gd name="T4" fmla="*/ 0 w 3160"/>
                  <a:gd name="T5" fmla="*/ 888 h 889"/>
                  <a:gd name="T6" fmla="*/ 0 w 3160"/>
                  <a:gd name="T7" fmla="*/ 0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60" h="889">
                    <a:moveTo>
                      <a:pt x="0" y="0"/>
                    </a:moveTo>
                    <a:lnTo>
                      <a:pt x="3159" y="444"/>
                    </a:lnTo>
                    <a:lnTo>
                      <a:pt x="0" y="88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C543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rgbClr val="445469"/>
                  </a:solidFill>
                  <a:latin typeface="Lato Light" charset="0"/>
                </a:endParaRPr>
              </a:p>
            </p:txBody>
          </p:sp>
          <p:sp>
            <p:nvSpPr>
              <p:cNvPr id="39" name="Freeform 25"/>
              <p:cNvSpPr>
                <a:spLocks noChangeArrowheads="1"/>
              </p:cNvSpPr>
              <p:nvPr/>
            </p:nvSpPr>
            <p:spPr bwMode="auto">
              <a:xfrm>
                <a:off x="15431910" y="9705739"/>
                <a:ext cx="1416204" cy="396747"/>
              </a:xfrm>
              <a:custGeom>
                <a:avLst/>
                <a:gdLst>
                  <a:gd name="T0" fmla="*/ 0 w 3167"/>
                  <a:gd name="T1" fmla="*/ 444 h 889"/>
                  <a:gd name="T2" fmla="*/ 3166 w 3167"/>
                  <a:gd name="T3" fmla="*/ 0 h 889"/>
                  <a:gd name="T4" fmla="*/ 3166 w 3167"/>
                  <a:gd name="T5" fmla="*/ 888 h 889"/>
                  <a:gd name="T6" fmla="*/ 0 w 3167"/>
                  <a:gd name="T7" fmla="*/ 4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67" h="889">
                    <a:moveTo>
                      <a:pt x="0" y="444"/>
                    </a:moveTo>
                    <a:lnTo>
                      <a:pt x="3166" y="0"/>
                    </a:lnTo>
                    <a:lnTo>
                      <a:pt x="3166" y="888"/>
                    </a:lnTo>
                    <a:lnTo>
                      <a:pt x="0" y="444"/>
                    </a:lnTo>
                  </a:path>
                </a:pathLst>
              </a:custGeom>
              <a:solidFill>
                <a:srgbClr val="A68C5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rgbClr val="445469"/>
                  </a:solidFill>
                  <a:latin typeface="Lato Light" charset="0"/>
                </a:endParaRPr>
              </a:p>
            </p:txBody>
          </p:sp>
          <p:sp>
            <p:nvSpPr>
              <p:cNvPr id="40" name="Freeform 26"/>
              <p:cNvSpPr>
                <a:spLocks noChangeArrowheads="1"/>
              </p:cNvSpPr>
              <p:nvPr/>
            </p:nvSpPr>
            <p:spPr bwMode="auto">
              <a:xfrm>
                <a:off x="16850089" y="10041683"/>
                <a:ext cx="1414228" cy="982985"/>
              </a:xfrm>
              <a:custGeom>
                <a:avLst/>
                <a:gdLst>
                  <a:gd name="T0" fmla="*/ 3159 w 3160"/>
                  <a:gd name="T1" fmla="*/ 0 h 2200"/>
                  <a:gd name="T2" fmla="*/ 0 w 3160"/>
                  <a:gd name="T3" fmla="*/ 159 h 2200"/>
                  <a:gd name="T4" fmla="*/ 1377 w 3160"/>
                  <a:gd name="T5" fmla="*/ 2199 h 2200"/>
                  <a:gd name="T6" fmla="*/ 3159 w 3160"/>
                  <a:gd name="T7" fmla="*/ 1768 h 2200"/>
                  <a:gd name="T8" fmla="*/ 3159 w 3160"/>
                  <a:gd name="T9" fmla="*/ 0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0" h="2200">
                    <a:moveTo>
                      <a:pt x="3159" y="0"/>
                    </a:moveTo>
                    <a:lnTo>
                      <a:pt x="0" y="159"/>
                    </a:lnTo>
                    <a:lnTo>
                      <a:pt x="1377" y="2199"/>
                    </a:lnTo>
                    <a:lnTo>
                      <a:pt x="3159" y="1768"/>
                    </a:lnTo>
                    <a:lnTo>
                      <a:pt x="3159" y="0"/>
                    </a:lnTo>
                  </a:path>
                </a:pathLst>
              </a:custGeom>
              <a:solidFill>
                <a:srgbClr val="6C543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rgbClr val="445469"/>
                  </a:solidFill>
                  <a:latin typeface="Lato Light" charset="0"/>
                </a:endParaRPr>
              </a:p>
            </p:txBody>
          </p:sp>
          <p:sp>
            <p:nvSpPr>
              <p:cNvPr id="41" name="Freeform 28"/>
              <p:cNvSpPr>
                <a:spLocks noChangeArrowheads="1"/>
              </p:cNvSpPr>
              <p:nvPr/>
            </p:nvSpPr>
            <p:spPr bwMode="auto">
              <a:xfrm>
                <a:off x="15267971" y="9905100"/>
                <a:ext cx="161965" cy="805337"/>
              </a:xfrm>
              <a:custGeom>
                <a:avLst/>
                <a:gdLst>
                  <a:gd name="T0" fmla="*/ 364 w 365"/>
                  <a:gd name="T1" fmla="*/ 0 h 1803"/>
                  <a:gd name="T2" fmla="*/ 364 w 365"/>
                  <a:gd name="T3" fmla="*/ 0 h 1803"/>
                  <a:gd name="T4" fmla="*/ 0 w 365"/>
                  <a:gd name="T5" fmla="*/ 1802 h 1803"/>
                  <a:gd name="T6" fmla="*/ 364 w 365"/>
                  <a:gd name="T7" fmla="*/ 1802 h 1803"/>
                  <a:gd name="T8" fmla="*/ 364 w 365"/>
                  <a:gd name="T9" fmla="*/ 0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803">
                    <a:moveTo>
                      <a:pt x="364" y="0"/>
                    </a:moveTo>
                    <a:lnTo>
                      <a:pt x="364" y="0"/>
                    </a:lnTo>
                    <a:cubicBezTo>
                      <a:pt x="305" y="7"/>
                      <a:pt x="0" y="1802"/>
                      <a:pt x="0" y="1802"/>
                    </a:cubicBezTo>
                    <a:cubicBezTo>
                      <a:pt x="364" y="1802"/>
                      <a:pt x="364" y="1802"/>
                      <a:pt x="364" y="1802"/>
                    </a:cubicBezTo>
                    <a:lnTo>
                      <a:pt x="364" y="0"/>
                    </a:lnTo>
                  </a:path>
                </a:pathLst>
              </a:custGeom>
              <a:solidFill>
                <a:srgbClr val="A68C5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rgbClr val="445469"/>
                  </a:solidFill>
                  <a:latin typeface="Lato Light" charset="0"/>
                </a:endParaRPr>
              </a:p>
            </p:txBody>
          </p:sp>
          <p:sp>
            <p:nvSpPr>
              <p:cNvPr id="42" name="Freeform 22"/>
              <p:cNvSpPr>
                <a:spLocks noChangeArrowheads="1"/>
              </p:cNvSpPr>
              <p:nvPr/>
            </p:nvSpPr>
            <p:spPr bwMode="auto">
              <a:xfrm>
                <a:off x="15431910" y="9905100"/>
                <a:ext cx="1416204" cy="2524574"/>
              </a:xfrm>
              <a:custGeom>
                <a:avLst/>
                <a:gdLst>
                  <a:gd name="T0" fmla="*/ 3166 w 3167"/>
                  <a:gd name="T1" fmla="*/ 444 h 5644"/>
                  <a:gd name="T2" fmla="*/ 3166 w 3167"/>
                  <a:gd name="T3" fmla="*/ 5643 h 5644"/>
                  <a:gd name="T4" fmla="*/ 0 w 3167"/>
                  <a:gd name="T5" fmla="*/ 4821 h 5644"/>
                  <a:gd name="T6" fmla="*/ 0 w 3167"/>
                  <a:gd name="T7" fmla="*/ 0 h 5644"/>
                  <a:gd name="T8" fmla="*/ 3166 w 3167"/>
                  <a:gd name="T9" fmla="*/ 444 h 5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7" h="5644">
                    <a:moveTo>
                      <a:pt x="3166" y="444"/>
                    </a:moveTo>
                    <a:lnTo>
                      <a:pt x="3166" y="5643"/>
                    </a:lnTo>
                    <a:lnTo>
                      <a:pt x="0" y="4821"/>
                    </a:lnTo>
                    <a:lnTo>
                      <a:pt x="0" y="0"/>
                    </a:lnTo>
                    <a:lnTo>
                      <a:pt x="3166" y="444"/>
                    </a:lnTo>
                  </a:path>
                </a:pathLst>
              </a:custGeom>
              <a:solidFill>
                <a:srgbClr val="745B3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rgbClr val="445469"/>
                  </a:solidFill>
                  <a:latin typeface="Lato Light" charset="0"/>
                </a:endParaRPr>
              </a:p>
            </p:txBody>
          </p:sp>
          <p:sp>
            <p:nvSpPr>
              <p:cNvPr id="43" name="Freeform 27"/>
              <p:cNvSpPr>
                <a:spLocks noChangeArrowheads="1"/>
              </p:cNvSpPr>
              <p:nvPr/>
            </p:nvSpPr>
            <p:spPr bwMode="auto">
              <a:xfrm>
                <a:off x="16850087" y="9905100"/>
                <a:ext cx="2038386" cy="961272"/>
              </a:xfrm>
              <a:custGeom>
                <a:avLst/>
                <a:gdLst>
                  <a:gd name="T0" fmla="*/ 0 w 4557"/>
                  <a:gd name="T1" fmla="*/ 444 h 2153"/>
                  <a:gd name="T2" fmla="*/ 1708 w 4557"/>
                  <a:gd name="T3" fmla="*/ 2152 h 2153"/>
                  <a:gd name="T4" fmla="*/ 4556 w 4557"/>
                  <a:gd name="T5" fmla="*/ 1398 h 2153"/>
                  <a:gd name="T6" fmla="*/ 3159 w 4557"/>
                  <a:gd name="T7" fmla="*/ 0 h 2153"/>
                  <a:gd name="T8" fmla="*/ 0 w 4557"/>
                  <a:gd name="T9" fmla="*/ 444 h 2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57" h="2153">
                    <a:moveTo>
                      <a:pt x="0" y="444"/>
                    </a:moveTo>
                    <a:lnTo>
                      <a:pt x="1708" y="2152"/>
                    </a:lnTo>
                    <a:lnTo>
                      <a:pt x="4556" y="1398"/>
                    </a:lnTo>
                    <a:lnTo>
                      <a:pt x="3159" y="0"/>
                    </a:lnTo>
                    <a:lnTo>
                      <a:pt x="0" y="444"/>
                    </a:lnTo>
                  </a:path>
                </a:pathLst>
              </a:custGeom>
              <a:solidFill>
                <a:srgbClr val="BFA2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rgbClr val="445469"/>
                  </a:solidFill>
                  <a:latin typeface="Lato Light" charset="0"/>
                </a:endParaRPr>
              </a:p>
            </p:txBody>
          </p:sp>
        </p:grpSp>
        <p:sp>
          <p:nvSpPr>
            <p:cNvPr id="35" name="Freeform 31"/>
            <p:cNvSpPr>
              <a:spLocks noEditPoints="1"/>
            </p:cNvSpPr>
            <p:nvPr/>
          </p:nvSpPr>
          <p:spPr bwMode="auto">
            <a:xfrm>
              <a:off x="18511300" y="4518961"/>
              <a:ext cx="809183" cy="810991"/>
            </a:xfrm>
            <a:custGeom>
              <a:avLst/>
              <a:gdLst>
                <a:gd name="T0" fmla="*/ 140 w 280"/>
                <a:gd name="T1" fmla="*/ 0 h 280"/>
                <a:gd name="T2" fmla="*/ 0 w 280"/>
                <a:gd name="T3" fmla="*/ 140 h 280"/>
                <a:gd name="T4" fmla="*/ 140 w 280"/>
                <a:gd name="T5" fmla="*/ 280 h 280"/>
                <a:gd name="T6" fmla="*/ 280 w 280"/>
                <a:gd name="T7" fmla="*/ 140 h 280"/>
                <a:gd name="T8" fmla="*/ 140 w 280"/>
                <a:gd name="T9" fmla="*/ 0 h 280"/>
                <a:gd name="T10" fmla="*/ 185 w 280"/>
                <a:gd name="T11" fmla="*/ 69 h 280"/>
                <a:gd name="T12" fmla="*/ 211 w 280"/>
                <a:gd name="T13" fmla="*/ 95 h 280"/>
                <a:gd name="T14" fmla="*/ 185 w 280"/>
                <a:gd name="T15" fmla="*/ 122 h 280"/>
                <a:gd name="T16" fmla="*/ 174 w 280"/>
                <a:gd name="T17" fmla="*/ 119 h 280"/>
                <a:gd name="T18" fmla="*/ 158 w 280"/>
                <a:gd name="T19" fmla="*/ 95 h 280"/>
                <a:gd name="T20" fmla="*/ 185 w 280"/>
                <a:gd name="T21" fmla="*/ 69 h 280"/>
                <a:gd name="T22" fmla="*/ 141 w 280"/>
                <a:gd name="T23" fmla="*/ 96 h 280"/>
                <a:gd name="T24" fmla="*/ 167 w 280"/>
                <a:gd name="T25" fmla="*/ 123 h 280"/>
                <a:gd name="T26" fmla="*/ 141 w 280"/>
                <a:gd name="T27" fmla="*/ 149 h 280"/>
                <a:gd name="T28" fmla="*/ 115 w 280"/>
                <a:gd name="T29" fmla="*/ 123 h 280"/>
                <a:gd name="T30" fmla="*/ 141 w 280"/>
                <a:gd name="T31" fmla="*/ 96 h 280"/>
                <a:gd name="T32" fmla="*/ 95 w 280"/>
                <a:gd name="T33" fmla="*/ 69 h 280"/>
                <a:gd name="T34" fmla="*/ 121 w 280"/>
                <a:gd name="T35" fmla="*/ 95 h 280"/>
                <a:gd name="T36" fmla="*/ 121 w 280"/>
                <a:gd name="T37" fmla="*/ 97 h 280"/>
                <a:gd name="T38" fmla="*/ 109 w 280"/>
                <a:gd name="T39" fmla="*/ 118 h 280"/>
                <a:gd name="T40" fmla="*/ 95 w 280"/>
                <a:gd name="T41" fmla="*/ 122 h 280"/>
                <a:gd name="T42" fmla="*/ 68 w 280"/>
                <a:gd name="T43" fmla="*/ 95 h 280"/>
                <a:gd name="T44" fmla="*/ 95 w 280"/>
                <a:gd name="T45" fmla="*/ 69 h 280"/>
                <a:gd name="T46" fmla="*/ 90 w 280"/>
                <a:gd name="T47" fmla="*/ 193 h 280"/>
                <a:gd name="T48" fmla="*/ 52 w 280"/>
                <a:gd name="T49" fmla="*/ 186 h 280"/>
                <a:gd name="T50" fmla="*/ 50 w 280"/>
                <a:gd name="T51" fmla="*/ 185 h 280"/>
                <a:gd name="T52" fmla="*/ 50 w 280"/>
                <a:gd name="T53" fmla="*/ 185 h 280"/>
                <a:gd name="T54" fmla="*/ 50 w 280"/>
                <a:gd name="T55" fmla="*/ 157 h 280"/>
                <a:gd name="T56" fmla="*/ 84 w 280"/>
                <a:gd name="T57" fmla="*/ 124 h 280"/>
                <a:gd name="T58" fmla="*/ 106 w 280"/>
                <a:gd name="T59" fmla="*/ 124 h 280"/>
                <a:gd name="T60" fmla="*/ 108 w 280"/>
                <a:gd name="T61" fmla="*/ 124 h 280"/>
                <a:gd name="T62" fmla="*/ 118 w 280"/>
                <a:gd name="T63" fmla="*/ 146 h 280"/>
                <a:gd name="T64" fmla="*/ 90 w 280"/>
                <a:gd name="T65" fmla="*/ 185 h 280"/>
                <a:gd name="T66" fmla="*/ 90 w 280"/>
                <a:gd name="T67" fmla="*/ 193 h 280"/>
                <a:gd name="T68" fmla="*/ 186 w 280"/>
                <a:gd name="T69" fmla="*/ 212 h 280"/>
                <a:gd name="T70" fmla="*/ 186 w 280"/>
                <a:gd name="T71" fmla="*/ 212 h 280"/>
                <a:gd name="T72" fmla="*/ 184 w 280"/>
                <a:gd name="T73" fmla="*/ 213 h 280"/>
                <a:gd name="T74" fmla="*/ 144 w 280"/>
                <a:gd name="T75" fmla="*/ 220 h 280"/>
                <a:gd name="T76" fmla="*/ 98 w 280"/>
                <a:gd name="T77" fmla="*/ 213 h 280"/>
                <a:gd name="T78" fmla="*/ 96 w 280"/>
                <a:gd name="T79" fmla="*/ 212 h 280"/>
                <a:gd name="T80" fmla="*/ 96 w 280"/>
                <a:gd name="T81" fmla="*/ 212 h 280"/>
                <a:gd name="T82" fmla="*/ 96 w 280"/>
                <a:gd name="T83" fmla="*/ 185 h 280"/>
                <a:gd name="T84" fmla="*/ 130 w 280"/>
                <a:gd name="T85" fmla="*/ 151 h 280"/>
                <a:gd name="T86" fmla="*/ 152 w 280"/>
                <a:gd name="T87" fmla="*/ 151 h 280"/>
                <a:gd name="T88" fmla="*/ 186 w 280"/>
                <a:gd name="T89" fmla="*/ 185 h 280"/>
                <a:gd name="T90" fmla="*/ 186 w 280"/>
                <a:gd name="T91" fmla="*/ 212 h 280"/>
                <a:gd name="T92" fmla="*/ 230 w 280"/>
                <a:gd name="T93" fmla="*/ 185 h 280"/>
                <a:gd name="T94" fmla="*/ 230 w 280"/>
                <a:gd name="T95" fmla="*/ 185 h 280"/>
                <a:gd name="T96" fmla="*/ 228 w 280"/>
                <a:gd name="T97" fmla="*/ 186 h 280"/>
                <a:gd name="T98" fmla="*/ 192 w 280"/>
                <a:gd name="T99" fmla="*/ 193 h 280"/>
                <a:gd name="T100" fmla="*/ 192 w 280"/>
                <a:gd name="T101" fmla="*/ 185 h 280"/>
                <a:gd name="T102" fmla="*/ 164 w 280"/>
                <a:gd name="T103" fmla="*/ 146 h 280"/>
                <a:gd name="T104" fmla="*/ 174 w 280"/>
                <a:gd name="T105" fmla="*/ 124 h 280"/>
                <a:gd name="T106" fmla="*/ 196 w 280"/>
                <a:gd name="T107" fmla="*/ 124 h 280"/>
                <a:gd name="T108" fmla="*/ 230 w 280"/>
                <a:gd name="T109" fmla="*/ 157 h 280"/>
                <a:gd name="T110" fmla="*/ 230 w 280"/>
                <a:gd name="T111" fmla="*/ 18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0" h="280">
                  <a:moveTo>
                    <a:pt x="140" y="0"/>
                  </a:moveTo>
                  <a:cubicBezTo>
                    <a:pt x="62" y="0"/>
                    <a:pt x="0" y="62"/>
                    <a:pt x="0" y="140"/>
                  </a:cubicBezTo>
                  <a:cubicBezTo>
                    <a:pt x="0" y="217"/>
                    <a:pt x="62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2"/>
                    <a:pt x="217" y="0"/>
                    <a:pt x="140" y="0"/>
                  </a:cubicBezTo>
                  <a:close/>
                  <a:moveTo>
                    <a:pt x="185" y="69"/>
                  </a:moveTo>
                  <a:cubicBezTo>
                    <a:pt x="199" y="69"/>
                    <a:pt x="211" y="81"/>
                    <a:pt x="211" y="95"/>
                  </a:cubicBezTo>
                  <a:cubicBezTo>
                    <a:pt x="211" y="110"/>
                    <a:pt x="199" y="122"/>
                    <a:pt x="185" y="122"/>
                  </a:cubicBezTo>
                  <a:cubicBezTo>
                    <a:pt x="181" y="122"/>
                    <a:pt x="177" y="121"/>
                    <a:pt x="174" y="119"/>
                  </a:cubicBezTo>
                  <a:cubicBezTo>
                    <a:pt x="173" y="109"/>
                    <a:pt x="167" y="100"/>
                    <a:pt x="158" y="95"/>
                  </a:cubicBezTo>
                  <a:cubicBezTo>
                    <a:pt x="159" y="81"/>
                    <a:pt x="170" y="69"/>
                    <a:pt x="185" y="69"/>
                  </a:cubicBezTo>
                  <a:close/>
                  <a:moveTo>
                    <a:pt x="141" y="96"/>
                  </a:moveTo>
                  <a:cubicBezTo>
                    <a:pt x="156" y="96"/>
                    <a:pt x="167" y="108"/>
                    <a:pt x="167" y="123"/>
                  </a:cubicBezTo>
                  <a:cubicBezTo>
                    <a:pt x="167" y="137"/>
                    <a:pt x="156" y="149"/>
                    <a:pt x="141" y="149"/>
                  </a:cubicBezTo>
                  <a:cubicBezTo>
                    <a:pt x="127" y="149"/>
                    <a:pt x="115" y="137"/>
                    <a:pt x="115" y="123"/>
                  </a:cubicBezTo>
                  <a:cubicBezTo>
                    <a:pt x="115" y="108"/>
                    <a:pt x="127" y="96"/>
                    <a:pt x="141" y="96"/>
                  </a:cubicBezTo>
                  <a:close/>
                  <a:moveTo>
                    <a:pt x="95" y="69"/>
                  </a:moveTo>
                  <a:cubicBezTo>
                    <a:pt x="109" y="69"/>
                    <a:pt x="121" y="81"/>
                    <a:pt x="121" y="95"/>
                  </a:cubicBezTo>
                  <a:cubicBezTo>
                    <a:pt x="121" y="96"/>
                    <a:pt x="121" y="96"/>
                    <a:pt x="121" y="97"/>
                  </a:cubicBezTo>
                  <a:cubicBezTo>
                    <a:pt x="115" y="102"/>
                    <a:pt x="110" y="109"/>
                    <a:pt x="109" y="118"/>
                  </a:cubicBezTo>
                  <a:cubicBezTo>
                    <a:pt x="105" y="120"/>
                    <a:pt x="100" y="122"/>
                    <a:pt x="95" y="122"/>
                  </a:cubicBezTo>
                  <a:cubicBezTo>
                    <a:pt x="80" y="122"/>
                    <a:pt x="68" y="110"/>
                    <a:pt x="68" y="95"/>
                  </a:cubicBezTo>
                  <a:cubicBezTo>
                    <a:pt x="68" y="81"/>
                    <a:pt x="80" y="69"/>
                    <a:pt x="95" y="69"/>
                  </a:cubicBezTo>
                  <a:close/>
                  <a:moveTo>
                    <a:pt x="90" y="193"/>
                  </a:moveTo>
                  <a:cubicBezTo>
                    <a:pt x="79" y="192"/>
                    <a:pt x="66" y="190"/>
                    <a:pt x="52" y="186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39"/>
                    <a:pt x="65" y="124"/>
                    <a:pt x="84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4"/>
                    <a:pt x="108" y="124"/>
                    <a:pt x="108" y="124"/>
                  </a:cubicBezTo>
                  <a:cubicBezTo>
                    <a:pt x="109" y="132"/>
                    <a:pt x="113" y="140"/>
                    <a:pt x="118" y="146"/>
                  </a:cubicBezTo>
                  <a:cubicBezTo>
                    <a:pt x="102" y="151"/>
                    <a:pt x="90" y="166"/>
                    <a:pt x="90" y="185"/>
                  </a:cubicBezTo>
                  <a:lnTo>
                    <a:pt x="90" y="193"/>
                  </a:lnTo>
                  <a:close/>
                  <a:moveTo>
                    <a:pt x="186" y="212"/>
                  </a:moveTo>
                  <a:cubicBezTo>
                    <a:pt x="186" y="212"/>
                    <a:pt x="186" y="212"/>
                    <a:pt x="186" y="212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3" y="213"/>
                    <a:pt x="169" y="220"/>
                    <a:pt x="144" y="220"/>
                  </a:cubicBezTo>
                  <a:cubicBezTo>
                    <a:pt x="131" y="220"/>
                    <a:pt x="116" y="218"/>
                    <a:pt x="98" y="213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66"/>
                    <a:pt x="111" y="151"/>
                    <a:pt x="130" y="151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71" y="151"/>
                    <a:pt x="186" y="166"/>
                    <a:pt x="186" y="185"/>
                  </a:cubicBezTo>
                  <a:lnTo>
                    <a:pt x="186" y="212"/>
                  </a:lnTo>
                  <a:close/>
                  <a:moveTo>
                    <a:pt x="230" y="185"/>
                  </a:moveTo>
                  <a:cubicBezTo>
                    <a:pt x="230" y="185"/>
                    <a:pt x="230" y="185"/>
                    <a:pt x="230" y="185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7" y="186"/>
                    <a:pt x="214" y="192"/>
                    <a:pt x="192" y="193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166"/>
                    <a:pt x="180" y="151"/>
                    <a:pt x="164" y="146"/>
                  </a:cubicBezTo>
                  <a:cubicBezTo>
                    <a:pt x="170" y="140"/>
                    <a:pt x="173" y="132"/>
                    <a:pt x="174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215" y="124"/>
                    <a:pt x="230" y="139"/>
                    <a:pt x="230" y="157"/>
                  </a:cubicBezTo>
                  <a:lnTo>
                    <a:pt x="230" y="1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37168" tIns="68584" rIns="137168" bIns="68584" numCol="1" anchor="t" anchorCtr="0" compatLnSpc="1">
              <a:prstTxWarp prst="textNoShape">
                <a:avLst/>
              </a:prstTxWarp>
            </a:bodyPr>
            <a:lstStyle/>
            <a:p>
              <a:endParaRPr lang="id-ID" sz="1400" dirty="0">
                <a:solidFill>
                  <a:srgbClr val="445469"/>
                </a:solidFill>
                <a:latin typeface="Lato Light"/>
                <a:cs typeface="Lato Light"/>
              </a:endParaRPr>
            </a:p>
          </p:txBody>
        </p:sp>
      </p:grpSp>
      <p:sp>
        <p:nvSpPr>
          <p:cNvPr id="49" name="Freeform 59"/>
          <p:cNvSpPr>
            <a:spLocks noChangeArrowheads="1"/>
          </p:cNvSpPr>
          <p:nvPr/>
        </p:nvSpPr>
        <p:spPr bwMode="auto">
          <a:xfrm>
            <a:off x="3687010" y="3915695"/>
            <a:ext cx="360601" cy="371977"/>
          </a:xfrm>
          <a:custGeom>
            <a:avLst/>
            <a:gdLst>
              <a:gd name="T0" fmla="*/ 73627430 w 581"/>
              <a:gd name="T1" fmla="*/ 67678707 h 609"/>
              <a:gd name="T2" fmla="*/ 61659637 w 581"/>
              <a:gd name="T3" fmla="*/ 78678142 h 609"/>
              <a:gd name="T4" fmla="*/ 54244957 w 581"/>
              <a:gd name="T5" fmla="*/ 72208055 h 609"/>
              <a:gd name="T6" fmla="*/ 57106883 w 581"/>
              <a:gd name="T7" fmla="*/ 65867111 h 609"/>
              <a:gd name="T8" fmla="*/ 61659637 w 581"/>
              <a:gd name="T9" fmla="*/ 69490662 h 609"/>
              <a:gd name="T10" fmla="*/ 71806401 w 581"/>
              <a:gd name="T11" fmla="*/ 61338122 h 609"/>
              <a:gd name="T12" fmla="*/ 73627430 w 581"/>
              <a:gd name="T13" fmla="*/ 67678707 h 609"/>
              <a:gd name="T14" fmla="*/ 61659637 w 581"/>
              <a:gd name="T15" fmla="*/ 64055516 h 609"/>
              <a:gd name="T16" fmla="*/ 49691843 w 581"/>
              <a:gd name="T17" fmla="*/ 69490662 h 609"/>
              <a:gd name="T18" fmla="*/ 51513233 w 581"/>
              <a:gd name="T19" fmla="*/ 75054951 h 609"/>
              <a:gd name="T20" fmla="*/ 3772261 w 581"/>
              <a:gd name="T21" fmla="*/ 78678142 h 609"/>
              <a:gd name="T22" fmla="*/ 0 w 581"/>
              <a:gd name="T23" fmla="*/ 10999436 h 609"/>
              <a:gd name="T24" fmla="*/ 10146404 w 581"/>
              <a:gd name="T25" fmla="*/ 7246742 h 609"/>
              <a:gd name="T26" fmla="*/ 17561444 w 581"/>
              <a:gd name="T27" fmla="*/ 18246178 h 609"/>
              <a:gd name="T28" fmla="*/ 24845922 w 581"/>
              <a:gd name="T29" fmla="*/ 7246742 h 609"/>
              <a:gd name="T30" fmla="*/ 28488341 w 581"/>
              <a:gd name="T31" fmla="*/ 10999436 h 609"/>
              <a:gd name="T32" fmla="*/ 43318061 w 581"/>
              <a:gd name="T33" fmla="*/ 10999436 h 609"/>
              <a:gd name="T34" fmla="*/ 46960119 w 581"/>
              <a:gd name="T35" fmla="*/ 7246742 h 609"/>
              <a:gd name="T36" fmla="*/ 54244957 w 581"/>
              <a:gd name="T37" fmla="*/ 18246178 h 609"/>
              <a:gd name="T38" fmla="*/ 61659637 w 581"/>
              <a:gd name="T39" fmla="*/ 7246742 h 609"/>
              <a:gd name="T40" fmla="*/ 71806401 w 581"/>
              <a:gd name="T41" fmla="*/ 10999436 h 609"/>
              <a:gd name="T42" fmla="*/ 66212751 w 581"/>
              <a:gd name="T43" fmla="*/ 59526167 h 609"/>
              <a:gd name="T44" fmla="*/ 10146404 w 581"/>
              <a:gd name="T45" fmla="*/ 63149718 h 609"/>
              <a:gd name="T46" fmla="*/ 12878128 w 581"/>
              <a:gd name="T47" fmla="*/ 65867111 h 609"/>
              <a:gd name="T48" fmla="*/ 39545439 w 581"/>
              <a:gd name="T49" fmla="*/ 63149718 h 609"/>
              <a:gd name="T50" fmla="*/ 39545439 w 581"/>
              <a:gd name="T51" fmla="*/ 63149718 h 609"/>
              <a:gd name="T52" fmla="*/ 39545439 w 581"/>
              <a:gd name="T53" fmla="*/ 63149718 h 609"/>
              <a:gd name="T54" fmla="*/ 12878128 w 581"/>
              <a:gd name="T55" fmla="*/ 60431965 h 609"/>
              <a:gd name="T56" fmla="*/ 58017218 w 581"/>
              <a:gd name="T57" fmla="*/ 28339815 h 609"/>
              <a:gd name="T58" fmla="*/ 13788823 w 581"/>
              <a:gd name="T59" fmla="*/ 28339815 h 609"/>
              <a:gd name="T60" fmla="*/ 13788823 w 581"/>
              <a:gd name="T61" fmla="*/ 35715700 h 609"/>
              <a:gd name="T62" fmla="*/ 61659637 w 581"/>
              <a:gd name="T63" fmla="*/ 31963007 h 609"/>
              <a:gd name="T64" fmla="*/ 58017218 w 581"/>
              <a:gd name="T65" fmla="*/ 43868240 h 609"/>
              <a:gd name="T66" fmla="*/ 35903020 w 581"/>
              <a:gd name="T67" fmla="*/ 43868240 h 609"/>
              <a:gd name="T68" fmla="*/ 13788823 w 581"/>
              <a:gd name="T69" fmla="*/ 43868240 h 609"/>
              <a:gd name="T70" fmla="*/ 13788823 w 581"/>
              <a:gd name="T71" fmla="*/ 51244484 h 609"/>
              <a:gd name="T72" fmla="*/ 35903020 w 581"/>
              <a:gd name="T73" fmla="*/ 51244484 h 609"/>
              <a:gd name="T74" fmla="*/ 61659637 w 581"/>
              <a:gd name="T75" fmla="*/ 47491791 h 609"/>
              <a:gd name="T76" fmla="*/ 54244957 w 581"/>
              <a:gd name="T77" fmla="*/ 14622627 h 609"/>
              <a:gd name="T78" fmla="*/ 50602538 w 581"/>
              <a:gd name="T79" fmla="*/ 10999436 h 609"/>
              <a:gd name="T80" fmla="*/ 54244957 w 581"/>
              <a:gd name="T81" fmla="*/ 0 h 609"/>
              <a:gd name="T82" fmla="*/ 58017218 w 581"/>
              <a:gd name="T83" fmla="*/ 10999436 h 609"/>
              <a:gd name="T84" fmla="*/ 35903020 w 581"/>
              <a:gd name="T85" fmla="*/ 14622627 h 609"/>
              <a:gd name="T86" fmla="*/ 32260601 w 581"/>
              <a:gd name="T87" fmla="*/ 10999436 h 609"/>
              <a:gd name="T88" fmla="*/ 35903020 w 581"/>
              <a:gd name="T89" fmla="*/ 0 h 609"/>
              <a:gd name="T90" fmla="*/ 39545439 w 581"/>
              <a:gd name="T91" fmla="*/ 10999436 h 609"/>
              <a:gd name="T92" fmla="*/ 17561444 w 581"/>
              <a:gd name="T93" fmla="*/ 14622627 h 609"/>
              <a:gd name="T94" fmla="*/ 13788823 w 581"/>
              <a:gd name="T95" fmla="*/ 10999436 h 609"/>
              <a:gd name="T96" fmla="*/ 17561444 w 581"/>
              <a:gd name="T97" fmla="*/ 0 h 609"/>
              <a:gd name="T98" fmla="*/ 21203502 w 581"/>
              <a:gd name="T99" fmla="*/ 10999436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1" h="609">
                <a:moveTo>
                  <a:pt x="566" y="523"/>
                </a:moveTo>
                <a:lnTo>
                  <a:pt x="566" y="523"/>
                </a:lnTo>
                <a:cubicBezTo>
                  <a:pt x="495" y="594"/>
                  <a:pt x="495" y="594"/>
                  <a:pt x="495" y="594"/>
                </a:cubicBezTo>
                <a:cubicBezTo>
                  <a:pt x="488" y="601"/>
                  <a:pt x="481" y="608"/>
                  <a:pt x="474" y="608"/>
                </a:cubicBezTo>
                <a:cubicBezTo>
                  <a:pt x="467" y="608"/>
                  <a:pt x="460" y="601"/>
                  <a:pt x="453" y="594"/>
                </a:cubicBezTo>
                <a:cubicBezTo>
                  <a:pt x="417" y="558"/>
                  <a:pt x="417" y="558"/>
                  <a:pt x="417" y="558"/>
                </a:cubicBezTo>
                <a:cubicBezTo>
                  <a:pt x="410" y="551"/>
                  <a:pt x="410" y="544"/>
                  <a:pt x="410" y="537"/>
                </a:cubicBezTo>
                <a:cubicBezTo>
                  <a:pt x="410" y="523"/>
                  <a:pt x="417" y="509"/>
                  <a:pt x="439" y="509"/>
                </a:cubicBezTo>
                <a:cubicBezTo>
                  <a:pt x="446" y="509"/>
                  <a:pt x="453" y="516"/>
                  <a:pt x="453" y="523"/>
                </a:cubicBezTo>
                <a:cubicBezTo>
                  <a:pt x="474" y="537"/>
                  <a:pt x="474" y="537"/>
                  <a:pt x="474" y="53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37" y="474"/>
                  <a:pt x="545" y="474"/>
                  <a:pt x="552" y="474"/>
                </a:cubicBezTo>
                <a:cubicBezTo>
                  <a:pt x="566" y="474"/>
                  <a:pt x="580" y="488"/>
                  <a:pt x="580" y="502"/>
                </a:cubicBezTo>
                <a:cubicBezTo>
                  <a:pt x="580" y="509"/>
                  <a:pt x="573" y="516"/>
                  <a:pt x="566" y="523"/>
                </a:cubicBezTo>
                <a:close/>
                <a:moveTo>
                  <a:pt x="474" y="495"/>
                </a:moveTo>
                <a:lnTo>
                  <a:pt x="474" y="495"/>
                </a:lnTo>
                <a:cubicBezTo>
                  <a:pt x="467" y="488"/>
                  <a:pt x="453" y="481"/>
                  <a:pt x="439" y="481"/>
                </a:cubicBezTo>
                <a:cubicBezTo>
                  <a:pt x="403" y="481"/>
                  <a:pt x="382" y="509"/>
                  <a:pt x="382" y="537"/>
                </a:cubicBezTo>
                <a:cubicBezTo>
                  <a:pt x="382" y="558"/>
                  <a:pt x="389" y="573"/>
                  <a:pt x="396" y="580"/>
                </a:cubicBezTo>
                <a:cubicBezTo>
                  <a:pt x="424" y="608"/>
                  <a:pt x="424" y="608"/>
                  <a:pt x="424" y="608"/>
                </a:cubicBez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5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106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8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9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2" y="71"/>
                  <a:pt x="552" y="85"/>
                </a:cubicBezTo>
                <a:cubicBezTo>
                  <a:pt x="552" y="445"/>
                  <a:pt x="552" y="445"/>
                  <a:pt x="552" y="445"/>
                </a:cubicBezTo>
                <a:cubicBezTo>
                  <a:pt x="530" y="445"/>
                  <a:pt x="516" y="452"/>
                  <a:pt x="509" y="460"/>
                </a:cubicBezTo>
                <a:lnTo>
                  <a:pt x="474" y="495"/>
                </a:lnTo>
                <a:close/>
                <a:moveTo>
                  <a:pt x="78" y="488"/>
                </a:moveTo>
                <a:lnTo>
                  <a:pt x="78" y="488"/>
                </a:lnTo>
                <a:cubicBezTo>
                  <a:pt x="78" y="502"/>
                  <a:pt x="85" y="509"/>
                  <a:pt x="99" y="50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3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8" y="233"/>
                  <a:pt x="78" y="247"/>
                </a:cubicBezTo>
                <a:cubicBezTo>
                  <a:pt x="78" y="262"/>
                  <a:pt x="92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276" y="339"/>
                  <a:pt x="276" y="339"/>
                  <a:pt x="276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8" y="353"/>
                  <a:pt x="78" y="367"/>
                </a:cubicBezTo>
                <a:cubicBezTo>
                  <a:pt x="78" y="389"/>
                  <a:pt x="92" y="396"/>
                  <a:pt x="106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403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62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62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21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1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50" name="Freeform 65"/>
          <p:cNvSpPr>
            <a:spLocks noChangeAspect="1" noChangeArrowheads="1"/>
          </p:cNvSpPr>
          <p:nvPr/>
        </p:nvSpPr>
        <p:spPr bwMode="auto">
          <a:xfrm>
            <a:off x="4486881" y="2791384"/>
            <a:ext cx="269511" cy="252000"/>
          </a:xfrm>
          <a:custGeom>
            <a:avLst/>
            <a:gdLst>
              <a:gd name="T0" fmla="*/ 579 w 608"/>
              <a:gd name="T1" fmla="*/ 566 h 567"/>
              <a:gd name="T2" fmla="*/ 579 w 608"/>
              <a:gd name="T3" fmla="*/ 566 h 567"/>
              <a:gd name="T4" fmla="*/ 28 w 608"/>
              <a:gd name="T5" fmla="*/ 566 h 567"/>
              <a:gd name="T6" fmla="*/ 0 w 608"/>
              <a:gd name="T7" fmla="*/ 537 h 567"/>
              <a:gd name="T8" fmla="*/ 28 w 608"/>
              <a:gd name="T9" fmla="*/ 509 h 567"/>
              <a:gd name="T10" fmla="*/ 579 w 608"/>
              <a:gd name="T11" fmla="*/ 509 h 567"/>
              <a:gd name="T12" fmla="*/ 607 w 608"/>
              <a:gd name="T13" fmla="*/ 537 h 567"/>
              <a:gd name="T14" fmla="*/ 579 w 608"/>
              <a:gd name="T15" fmla="*/ 566 h 567"/>
              <a:gd name="T16" fmla="*/ 459 w 608"/>
              <a:gd name="T17" fmla="*/ 149 h 567"/>
              <a:gd name="T18" fmla="*/ 459 w 608"/>
              <a:gd name="T19" fmla="*/ 149 h 567"/>
              <a:gd name="T20" fmla="*/ 381 w 608"/>
              <a:gd name="T21" fmla="*/ 71 h 567"/>
              <a:gd name="T22" fmla="*/ 445 w 608"/>
              <a:gd name="T23" fmla="*/ 7 h 567"/>
              <a:gd name="T24" fmla="*/ 480 w 608"/>
              <a:gd name="T25" fmla="*/ 7 h 567"/>
              <a:gd name="T26" fmla="*/ 523 w 608"/>
              <a:gd name="T27" fmla="*/ 50 h 567"/>
              <a:gd name="T28" fmla="*/ 523 w 608"/>
              <a:gd name="T29" fmla="*/ 92 h 567"/>
              <a:gd name="T30" fmla="*/ 459 w 608"/>
              <a:gd name="T31" fmla="*/ 149 h 567"/>
              <a:gd name="T32" fmla="*/ 205 w 608"/>
              <a:gd name="T33" fmla="*/ 410 h 567"/>
              <a:gd name="T34" fmla="*/ 205 w 608"/>
              <a:gd name="T35" fmla="*/ 410 h 567"/>
              <a:gd name="T36" fmla="*/ 127 w 608"/>
              <a:gd name="T37" fmla="*/ 325 h 567"/>
              <a:gd name="T38" fmla="*/ 360 w 608"/>
              <a:gd name="T39" fmla="*/ 92 h 567"/>
              <a:gd name="T40" fmla="*/ 445 w 608"/>
              <a:gd name="T41" fmla="*/ 170 h 567"/>
              <a:gd name="T42" fmla="*/ 205 w 608"/>
              <a:gd name="T43" fmla="*/ 410 h 567"/>
              <a:gd name="T44" fmla="*/ 77 w 608"/>
              <a:gd name="T45" fmla="*/ 453 h 567"/>
              <a:gd name="T46" fmla="*/ 77 w 608"/>
              <a:gd name="T47" fmla="*/ 453 h 567"/>
              <a:gd name="T48" fmla="*/ 106 w 608"/>
              <a:gd name="T49" fmla="*/ 347 h 567"/>
              <a:gd name="T50" fmla="*/ 183 w 608"/>
              <a:gd name="T51" fmla="*/ 424 h 567"/>
              <a:gd name="T52" fmla="*/ 77 w 608"/>
              <a:gd name="T53" fmla="*/ 453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8" h="567">
                <a:moveTo>
                  <a:pt x="579" y="566"/>
                </a:moveTo>
                <a:lnTo>
                  <a:pt x="579" y="566"/>
                </a:lnTo>
                <a:cubicBezTo>
                  <a:pt x="28" y="566"/>
                  <a:pt x="28" y="566"/>
                  <a:pt x="28" y="566"/>
                </a:cubicBezTo>
                <a:cubicBezTo>
                  <a:pt x="14" y="566"/>
                  <a:pt x="0" y="559"/>
                  <a:pt x="0" y="537"/>
                </a:cubicBezTo>
                <a:cubicBezTo>
                  <a:pt x="0" y="523"/>
                  <a:pt x="14" y="509"/>
                  <a:pt x="28" y="509"/>
                </a:cubicBezTo>
                <a:cubicBezTo>
                  <a:pt x="579" y="509"/>
                  <a:pt x="579" y="509"/>
                  <a:pt x="579" y="509"/>
                </a:cubicBezTo>
                <a:cubicBezTo>
                  <a:pt x="593" y="509"/>
                  <a:pt x="607" y="523"/>
                  <a:pt x="607" y="537"/>
                </a:cubicBezTo>
                <a:cubicBezTo>
                  <a:pt x="607" y="559"/>
                  <a:pt x="593" y="566"/>
                  <a:pt x="579" y="566"/>
                </a:cubicBezTo>
                <a:close/>
                <a:moveTo>
                  <a:pt x="459" y="149"/>
                </a:moveTo>
                <a:lnTo>
                  <a:pt x="459" y="149"/>
                </a:lnTo>
                <a:cubicBezTo>
                  <a:pt x="381" y="71"/>
                  <a:pt x="381" y="71"/>
                  <a:pt x="381" y="71"/>
                </a:cubicBezTo>
                <a:cubicBezTo>
                  <a:pt x="445" y="7"/>
                  <a:pt x="445" y="7"/>
                  <a:pt x="445" y="7"/>
                </a:cubicBezTo>
                <a:cubicBezTo>
                  <a:pt x="452" y="0"/>
                  <a:pt x="473" y="0"/>
                  <a:pt x="480" y="7"/>
                </a:cubicBezTo>
                <a:cubicBezTo>
                  <a:pt x="523" y="50"/>
                  <a:pt x="523" y="50"/>
                  <a:pt x="523" y="50"/>
                </a:cubicBezTo>
                <a:cubicBezTo>
                  <a:pt x="530" y="64"/>
                  <a:pt x="530" y="78"/>
                  <a:pt x="523" y="92"/>
                </a:cubicBezTo>
                <a:lnTo>
                  <a:pt x="459" y="149"/>
                </a:lnTo>
                <a:close/>
                <a:moveTo>
                  <a:pt x="205" y="410"/>
                </a:moveTo>
                <a:lnTo>
                  <a:pt x="205" y="410"/>
                </a:lnTo>
                <a:cubicBezTo>
                  <a:pt x="127" y="325"/>
                  <a:pt x="127" y="325"/>
                  <a:pt x="127" y="325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445" y="170"/>
                  <a:pt x="445" y="170"/>
                  <a:pt x="445" y="170"/>
                </a:cubicBezTo>
                <a:lnTo>
                  <a:pt x="205" y="410"/>
                </a:lnTo>
                <a:close/>
                <a:moveTo>
                  <a:pt x="77" y="453"/>
                </a:moveTo>
                <a:lnTo>
                  <a:pt x="77" y="453"/>
                </a:lnTo>
                <a:cubicBezTo>
                  <a:pt x="106" y="347"/>
                  <a:pt x="106" y="347"/>
                  <a:pt x="106" y="347"/>
                </a:cubicBezTo>
                <a:cubicBezTo>
                  <a:pt x="183" y="424"/>
                  <a:pt x="183" y="424"/>
                  <a:pt x="183" y="424"/>
                </a:cubicBezTo>
                <a:lnTo>
                  <a:pt x="77" y="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51" name="Freeform 61"/>
          <p:cNvSpPr>
            <a:spLocks noChangeAspect="1" noChangeArrowheads="1"/>
          </p:cNvSpPr>
          <p:nvPr/>
        </p:nvSpPr>
        <p:spPr bwMode="auto">
          <a:xfrm>
            <a:off x="4180011" y="3539777"/>
            <a:ext cx="174699" cy="252000"/>
          </a:xfrm>
          <a:custGeom>
            <a:avLst/>
            <a:gdLst>
              <a:gd name="T0" fmla="*/ 54282578 w 418"/>
              <a:gd name="T1" fmla="*/ 36023527 h 602"/>
              <a:gd name="T2" fmla="*/ 54282578 w 418"/>
              <a:gd name="T3" fmla="*/ 36023527 h 602"/>
              <a:gd name="T4" fmla="*/ 30330731 w 418"/>
              <a:gd name="T5" fmla="*/ 62649550 h 602"/>
              <a:gd name="T6" fmla="*/ 30330731 w 418"/>
              <a:gd name="T7" fmla="*/ 71002968 h 602"/>
              <a:gd name="T8" fmla="*/ 43217666 w 418"/>
              <a:gd name="T9" fmla="*/ 71002968 h 602"/>
              <a:gd name="T10" fmla="*/ 46862795 w 418"/>
              <a:gd name="T11" fmla="*/ 74657633 h 602"/>
              <a:gd name="T12" fmla="*/ 43217666 w 418"/>
              <a:gd name="T13" fmla="*/ 78442719 h 602"/>
              <a:gd name="T14" fmla="*/ 26685603 w 418"/>
              <a:gd name="T15" fmla="*/ 78442719 h 602"/>
              <a:gd name="T16" fmla="*/ 11064912 w 418"/>
              <a:gd name="T17" fmla="*/ 78442719 h 602"/>
              <a:gd name="T18" fmla="*/ 7289896 w 418"/>
              <a:gd name="T19" fmla="*/ 74657633 h 602"/>
              <a:gd name="T20" fmla="*/ 11064912 w 418"/>
              <a:gd name="T21" fmla="*/ 71002968 h 602"/>
              <a:gd name="T22" fmla="*/ 23040835 w 418"/>
              <a:gd name="T23" fmla="*/ 71002968 h 602"/>
              <a:gd name="T24" fmla="*/ 23040835 w 418"/>
              <a:gd name="T25" fmla="*/ 62649550 h 602"/>
              <a:gd name="T26" fmla="*/ 0 w 418"/>
              <a:gd name="T27" fmla="*/ 36023527 h 602"/>
              <a:gd name="T28" fmla="*/ 0 w 418"/>
              <a:gd name="T29" fmla="*/ 36023527 h 602"/>
              <a:gd name="T30" fmla="*/ 0 w 418"/>
              <a:gd name="T31" fmla="*/ 36023527 h 602"/>
              <a:gd name="T32" fmla="*/ 3644768 w 418"/>
              <a:gd name="T33" fmla="*/ 32238441 h 602"/>
              <a:gd name="T34" fmla="*/ 7289896 w 418"/>
              <a:gd name="T35" fmla="*/ 36023527 h 602"/>
              <a:gd name="T36" fmla="*/ 7289896 w 418"/>
              <a:gd name="T37" fmla="*/ 36023527 h 602"/>
              <a:gd name="T38" fmla="*/ 26685603 w 418"/>
              <a:gd name="T39" fmla="*/ 55340580 h 602"/>
              <a:gd name="T40" fmla="*/ 46862795 w 418"/>
              <a:gd name="T41" fmla="*/ 36023527 h 602"/>
              <a:gd name="T42" fmla="*/ 46862795 w 418"/>
              <a:gd name="T43" fmla="*/ 36023527 h 602"/>
              <a:gd name="T44" fmla="*/ 50637810 w 418"/>
              <a:gd name="T45" fmla="*/ 32238441 h 602"/>
              <a:gd name="T46" fmla="*/ 54282578 w 418"/>
              <a:gd name="T47" fmla="*/ 36023527 h 602"/>
              <a:gd name="T48" fmla="*/ 26685603 w 418"/>
              <a:gd name="T49" fmla="*/ 48814495 h 602"/>
              <a:gd name="T50" fmla="*/ 26685603 w 418"/>
              <a:gd name="T51" fmla="*/ 48814495 h 602"/>
              <a:gd name="T52" fmla="*/ 26685603 w 418"/>
              <a:gd name="T53" fmla="*/ 48814495 h 602"/>
              <a:gd name="T54" fmla="*/ 11975923 w 418"/>
              <a:gd name="T55" fmla="*/ 34065774 h 602"/>
              <a:gd name="T56" fmla="*/ 11975923 w 418"/>
              <a:gd name="T57" fmla="*/ 14748721 h 602"/>
              <a:gd name="T58" fmla="*/ 26685603 w 418"/>
              <a:gd name="T59" fmla="*/ 0 h 602"/>
              <a:gd name="T60" fmla="*/ 26685603 w 418"/>
              <a:gd name="T61" fmla="*/ 0 h 602"/>
              <a:gd name="T62" fmla="*/ 41395282 w 418"/>
              <a:gd name="T63" fmla="*/ 14748721 h 602"/>
              <a:gd name="T64" fmla="*/ 41395282 w 418"/>
              <a:gd name="T65" fmla="*/ 34065774 h 602"/>
              <a:gd name="T66" fmla="*/ 26685603 w 418"/>
              <a:gd name="T67" fmla="*/ 48814495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8" h="602">
                <a:moveTo>
                  <a:pt x="417" y="276"/>
                </a:moveTo>
                <a:lnTo>
                  <a:pt x="417" y="276"/>
                </a:lnTo>
                <a:cubicBezTo>
                  <a:pt x="417" y="382"/>
                  <a:pt x="339" y="466"/>
                  <a:pt x="233" y="480"/>
                </a:cubicBezTo>
                <a:cubicBezTo>
                  <a:pt x="233" y="544"/>
                  <a:pt x="233" y="544"/>
                  <a:pt x="233" y="544"/>
                </a:cubicBezTo>
                <a:cubicBezTo>
                  <a:pt x="332" y="544"/>
                  <a:pt x="332" y="544"/>
                  <a:pt x="332" y="544"/>
                </a:cubicBezTo>
                <a:cubicBezTo>
                  <a:pt x="346" y="544"/>
                  <a:pt x="360" y="558"/>
                  <a:pt x="360" y="572"/>
                </a:cubicBezTo>
                <a:cubicBezTo>
                  <a:pt x="360" y="594"/>
                  <a:pt x="346" y="601"/>
                  <a:pt x="332" y="601"/>
                </a:cubicBezTo>
                <a:cubicBezTo>
                  <a:pt x="205" y="601"/>
                  <a:pt x="205" y="601"/>
                  <a:pt x="205" y="601"/>
                </a:cubicBezTo>
                <a:cubicBezTo>
                  <a:pt x="85" y="601"/>
                  <a:pt x="85" y="601"/>
                  <a:pt x="85" y="601"/>
                </a:cubicBezTo>
                <a:cubicBezTo>
                  <a:pt x="71" y="601"/>
                  <a:pt x="56" y="594"/>
                  <a:pt x="56" y="572"/>
                </a:cubicBezTo>
                <a:cubicBezTo>
                  <a:pt x="56" y="558"/>
                  <a:pt x="71" y="544"/>
                  <a:pt x="85" y="544"/>
                </a:cubicBezTo>
                <a:cubicBezTo>
                  <a:pt x="177" y="544"/>
                  <a:pt x="177" y="544"/>
                  <a:pt x="177" y="544"/>
                </a:cubicBezTo>
                <a:cubicBezTo>
                  <a:pt x="177" y="480"/>
                  <a:pt x="177" y="480"/>
                  <a:pt x="177" y="480"/>
                </a:cubicBezTo>
                <a:cubicBezTo>
                  <a:pt x="78" y="466"/>
                  <a:pt x="0" y="382"/>
                  <a:pt x="0" y="276"/>
                </a:cubicBezTo>
                <a:cubicBezTo>
                  <a:pt x="0" y="254"/>
                  <a:pt x="14" y="247"/>
                  <a:pt x="28" y="247"/>
                </a:cubicBezTo>
                <a:cubicBezTo>
                  <a:pt x="42" y="247"/>
                  <a:pt x="56" y="254"/>
                  <a:pt x="56" y="276"/>
                </a:cubicBezTo>
                <a:cubicBezTo>
                  <a:pt x="56" y="353"/>
                  <a:pt x="127" y="424"/>
                  <a:pt x="205" y="424"/>
                </a:cubicBezTo>
                <a:cubicBezTo>
                  <a:pt x="290" y="424"/>
                  <a:pt x="360" y="353"/>
                  <a:pt x="360" y="276"/>
                </a:cubicBezTo>
                <a:cubicBezTo>
                  <a:pt x="360" y="254"/>
                  <a:pt x="367" y="247"/>
                  <a:pt x="389" y="247"/>
                </a:cubicBezTo>
                <a:cubicBezTo>
                  <a:pt x="403" y="247"/>
                  <a:pt x="417" y="254"/>
                  <a:pt x="417" y="276"/>
                </a:cubicBezTo>
                <a:close/>
                <a:moveTo>
                  <a:pt x="205" y="374"/>
                </a:moveTo>
                <a:lnTo>
                  <a:pt x="205" y="374"/>
                </a:lnTo>
                <a:cubicBezTo>
                  <a:pt x="141" y="374"/>
                  <a:pt x="92" y="325"/>
                  <a:pt x="92" y="261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92" y="49"/>
                  <a:pt x="141" y="0"/>
                  <a:pt x="205" y="0"/>
                </a:cubicBezTo>
                <a:cubicBezTo>
                  <a:pt x="269" y="0"/>
                  <a:pt x="318" y="49"/>
                  <a:pt x="318" y="113"/>
                </a:cubicBezTo>
                <a:cubicBezTo>
                  <a:pt x="318" y="261"/>
                  <a:pt x="318" y="261"/>
                  <a:pt x="318" y="261"/>
                </a:cubicBezTo>
                <a:cubicBezTo>
                  <a:pt x="318" y="325"/>
                  <a:pt x="269" y="374"/>
                  <a:pt x="205" y="3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53" name="Freeform 84"/>
          <p:cNvSpPr>
            <a:spLocks noChangeAspect="1" noChangeArrowheads="1"/>
          </p:cNvSpPr>
          <p:nvPr/>
        </p:nvSpPr>
        <p:spPr bwMode="auto">
          <a:xfrm>
            <a:off x="3866488" y="2564486"/>
            <a:ext cx="325613" cy="252000"/>
          </a:xfrm>
          <a:custGeom>
            <a:avLst/>
            <a:gdLst>
              <a:gd name="T0" fmla="*/ 594 w 602"/>
              <a:gd name="T1" fmla="*/ 134 h 467"/>
              <a:gd name="T2" fmla="*/ 502 w 602"/>
              <a:gd name="T3" fmla="*/ 219 h 467"/>
              <a:gd name="T4" fmla="*/ 481 w 602"/>
              <a:gd name="T5" fmla="*/ 226 h 467"/>
              <a:gd name="T6" fmla="*/ 459 w 602"/>
              <a:gd name="T7" fmla="*/ 176 h 467"/>
              <a:gd name="T8" fmla="*/ 502 w 602"/>
              <a:gd name="T9" fmla="*/ 141 h 467"/>
              <a:gd name="T10" fmla="*/ 332 w 602"/>
              <a:gd name="T11" fmla="*/ 141 h 467"/>
              <a:gd name="T12" fmla="*/ 276 w 602"/>
              <a:gd name="T13" fmla="*/ 141 h 467"/>
              <a:gd name="T14" fmla="*/ 28 w 602"/>
              <a:gd name="T15" fmla="*/ 141 h 467"/>
              <a:gd name="T16" fmla="*/ 28 w 602"/>
              <a:gd name="T17" fmla="*/ 84 h 467"/>
              <a:gd name="T18" fmla="*/ 99 w 602"/>
              <a:gd name="T19" fmla="*/ 84 h 467"/>
              <a:gd name="T20" fmla="*/ 247 w 602"/>
              <a:gd name="T21" fmla="*/ 84 h 467"/>
              <a:gd name="T22" fmla="*/ 368 w 602"/>
              <a:gd name="T23" fmla="*/ 84 h 467"/>
              <a:gd name="T24" fmla="*/ 459 w 602"/>
              <a:gd name="T25" fmla="*/ 49 h 467"/>
              <a:gd name="T26" fmla="*/ 452 w 602"/>
              <a:gd name="T27" fmla="*/ 28 h 467"/>
              <a:gd name="T28" fmla="*/ 502 w 602"/>
              <a:gd name="T29" fmla="*/ 7 h 467"/>
              <a:gd name="T30" fmla="*/ 594 w 602"/>
              <a:gd name="T31" fmla="*/ 91 h 467"/>
              <a:gd name="T32" fmla="*/ 601 w 602"/>
              <a:gd name="T33" fmla="*/ 113 h 467"/>
              <a:gd name="T34" fmla="*/ 7 w 602"/>
              <a:gd name="T35" fmla="*/ 332 h 467"/>
              <a:gd name="T36" fmla="*/ 7 w 602"/>
              <a:gd name="T37" fmla="*/ 332 h 467"/>
              <a:gd name="T38" fmla="*/ 106 w 602"/>
              <a:gd name="T39" fmla="*/ 247 h 467"/>
              <a:gd name="T40" fmla="*/ 148 w 602"/>
              <a:gd name="T41" fmla="*/ 268 h 467"/>
              <a:gd name="T42" fmla="*/ 141 w 602"/>
              <a:gd name="T43" fmla="*/ 289 h 467"/>
              <a:gd name="T44" fmla="*/ 233 w 602"/>
              <a:gd name="T45" fmla="*/ 325 h 467"/>
              <a:gd name="T46" fmla="*/ 361 w 602"/>
              <a:gd name="T47" fmla="*/ 325 h 467"/>
              <a:gd name="T48" fmla="*/ 502 w 602"/>
              <a:gd name="T49" fmla="*/ 325 h 467"/>
              <a:gd name="T50" fmla="*/ 572 w 602"/>
              <a:gd name="T51" fmla="*/ 325 h 467"/>
              <a:gd name="T52" fmla="*/ 572 w 602"/>
              <a:gd name="T53" fmla="*/ 381 h 467"/>
              <a:gd name="T54" fmla="*/ 332 w 602"/>
              <a:gd name="T55" fmla="*/ 381 h 467"/>
              <a:gd name="T56" fmla="*/ 276 w 602"/>
              <a:gd name="T57" fmla="*/ 381 h 467"/>
              <a:gd name="T58" fmla="*/ 99 w 602"/>
              <a:gd name="T59" fmla="*/ 381 h 467"/>
              <a:gd name="T60" fmla="*/ 141 w 602"/>
              <a:gd name="T61" fmla="*/ 417 h 467"/>
              <a:gd name="T62" fmla="*/ 120 w 602"/>
              <a:gd name="T63" fmla="*/ 466 h 467"/>
              <a:gd name="T64" fmla="*/ 106 w 602"/>
              <a:gd name="T65" fmla="*/ 459 h 467"/>
              <a:gd name="T66" fmla="*/ 7 w 602"/>
              <a:gd name="T67" fmla="*/ 374 h 467"/>
              <a:gd name="T68" fmla="*/ 7 w 602"/>
              <a:gd name="T69" fmla="*/ 332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67">
                <a:moveTo>
                  <a:pt x="594" y="134"/>
                </a:moveTo>
                <a:lnTo>
                  <a:pt x="594" y="134"/>
                </a:ln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19"/>
                  <a:pt x="488" y="226"/>
                  <a:pt x="481" y="226"/>
                </a:cubicBezTo>
                <a:cubicBezTo>
                  <a:pt x="467" y="226"/>
                  <a:pt x="452" y="212"/>
                  <a:pt x="452" y="198"/>
                </a:cubicBezTo>
                <a:cubicBezTo>
                  <a:pt x="452" y="183"/>
                  <a:pt x="459" y="176"/>
                  <a:pt x="459" y="176"/>
                </a:cubicBezTo>
                <a:lnTo>
                  <a:pt x="459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2" y="141"/>
                  <a:pt x="332" y="141"/>
                  <a:pt x="332" y="141"/>
                </a:cubicBezTo>
                <a:lnTo>
                  <a:pt x="332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205" y="141"/>
                  <a:pt x="205" y="141"/>
                  <a:pt x="205" y="141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14" y="141"/>
                  <a:pt x="0" y="127"/>
                  <a:pt x="0" y="113"/>
                </a:cubicBezTo>
                <a:cubicBezTo>
                  <a:pt x="0" y="91"/>
                  <a:pt x="14" y="84"/>
                  <a:pt x="28" y="84"/>
                </a:cubicBezTo>
                <a:cubicBezTo>
                  <a:pt x="99" y="84"/>
                  <a:pt x="99" y="84"/>
                  <a:pt x="99" y="84"/>
                </a:cubicBezTo>
                <a:lnTo>
                  <a:pt x="99" y="84"/>
                </a:lnTo>
                <a:cubicBezTo>
                  <a:pt x="247" y="84"/>
                  <a:pt x="247" y="84"/>
                  <a:pt x="247" y="84"/>
                </a:cubicBezTo>
                <a:lnTo>
                  <a:pt x="247" y="84"/>
                </a:lnTo>
                <a:cubicBezTo>
                  <a:pt x="368" y="84"/>
                  <a:pt x="368" y="84"/>
                  <a:pt x="368" y="84"/>
                </a:cubicBezTo>
                <a:lnTo>
                  <a:pt x="368" y="84"/>
                </a:lnTo>
                <a:cubicBezTo>
                  <a:pt x="502" y="84"/>
                  <a:pt x="502" y="84"/>
                  <a:pt x="502" y="84"/>
                </a:cubicBezTo>
                <a:cubicBezTo>
                  <a:pt x="459" y="49"/>
                  <a:pt x="459" y="49"/>
                  <a:pt x="459" y="49"/>
                </a:cubicBezTo>
                <a:lnTo>
                  <a:pt x="459" y="49"/>
                </a:lnTo>
                <a:cubicBezTo>
                  <a:pt x="459" y="42"/>
                  <a:pt x="452" y="35"/>
                  <a:pt x="452" y="28"/>
                </a:cubicBezTo>
                <a:cubicBezTo>
                  <a:pt x="452" y="7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1"/>
                  <a:pt x="601" y="98"/>
                  <a:pt x="601" y="113"/>
                </a:cubicBezTo>
                <a:cubicBezTo>
                  <a:pt x="601" y="120"/>
                  <a:pt x="601" y="127"/>
                  <a:pt x="594" y="134"/>
                </a:cubicBezTo>
                <a:close/>
                <a:moveTo>
                  <a:pt x="7" y="332"/>
                </a:moveTo>
                <a:lnTo>
                  <a:pt x="7" y="332"/>
                </a:lnTo>
                <a:lnTo>
                  <a:pt x="7" y="332"/>
                </a:lnTo>
                <a:cubicBezTo>
                  <a:pt x="106" y="247"/>
                  <a:pt x="106" y="247"/>
                  <a:pt x="106" y="247"/>
                </a:cubicBezTo>
                <a:lnTo>
                  <a:pt x="106" y="247"/>
                </a:lnTo>
                <a:cubicBezTo>
                  <a:pt x="106" y="247"/>
                  <a:pt x="113" y="240"/>
                  <a:pt x="120" y="240"/>
                </a:cubicBezTo>
                <a:cubicBezTo>
                  <a:pt x="141" y="240"/>
                  <a:pt x="148" y="254"/>
                  <a:pt x="148" y="268"/>
                </a:cubicBezTo>
                <a:cubicBezTo>
                  <a:pt x="148" y="282"/>
                  <a:pt x="148" y="289"/>
                  <a:pt x="141" y="289"/>
                </a:cubicBezTo>
                <a:lnTo>
                  <a:pt x="141" y="289"/>
                </a:lnTo>
                <a:cubicBezTo>
                  <a:pt x="99" y="325"/>
                  <a:pt x="99" y="325"/>
                  <a:pt x="99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25"/>
                </a:lnTo>
                <a:cubicBezTo>
                  <a:pt x="361" y="325"/>
                  <a:pt x="361" y="325"/>
                  <a:pt x="361" y="325"/>
                </a:cubicBezTo>
                <a:lnTo>
                  <a:pt x="361" y="325"/>
                </a:lnTo>
                <a:cubicBezTo>
                  <a:pt x="502" y="325"/>
                  <a:pt x="502" y="325"/>
                  <a:pt x="502" y="325"/>
                </a:cubicBezTo>
                <a:lnTo>
                  <a:pt x="502" y="325"/>
                </a:lnTo>
                <a:cubicBezTo>
                  <a:pt x="572" y="325"/>
                  <a:pt x="572" y="325"/>
                  <a:pt x="572" y="325"/>
                </a:cubicBezTo>
                <a:cubicBezTo>
                  <a:pt x="594" y="325"/>
                  <a:pt x="601" y="339"/>
                  <a:pt x="601" y="353"/>
                </a:cubicBezTo>
                <a:cubicBezTo>
                  <a:pt x="601" y="374"/>
                  <a:pt x="594" y="381"/>
                  <a:pt x="572" y="381"/>
                </a:cubicBezTo>
                <a:cubicBezTo>
                  <a:pt x="396" y="381"/>
                  <a:pt x="396" y="381"/>
                  <a:pt x="396" y="381"/>
                </a:cubicBezTo>
                <a:cubicBezTo>
                  <a:pt x="332" y="381"/>
                  <a:pt x="332" y="381"/>
                  <a:pt x="332" y="381"/>
                </a:cubicBezTo>
                <a:lnTo>
                  <a:pt x="332" y="381"/>
                </a:lnTo>
                <a:cubicBezTo>
                  <a:pt x="276" y="381"/>
                  <a:pt x="276" y="381"/>
                  <a:pt x="276" y="381"/>
                </a:cubicBezTo>
                <a:lnTo>
                  <a:pt x="276" y="381"/>
                </a:lnTo>
                <a:cubicBezTo>
                  <a:pt x="99" y="381"/>
                  <a:pt x="99" y="381"/>
                  <a:pt x="99" y="381"/>
                </a:cubicBezTo>
                <a:cubicBezTo>
                  <a:pt x="141" y="417"/>
                  <a:pt x="141" y="417"/>
                  <a:pt x="141" y="417"/>
                </a:cubicBezTo>
                <a:lnTo>
                  <a:pt x="141" y="417"/>
                </a:lnTo>
                <a:cubicBezTo>
                  <a:pt x="148" y="424"/>
                  <a:pt x="148" y="431"/>
                  <a:pt x="148" y="438"/>
                </a:cubicBezTo>
                <a:cubicBezTo>
                  <a:pt x="148" y="459"/>
                  <a:pt x="141" y="466"/>
                  <a:pt x="120" y="466"/>
                </a:cubicBezTo>
                <a:cubicBezTo>
                  <a:pt x="113" y="466"/>
                  <a:pt x="106" y="466"/>
                  <a:pt x="106" y="459"/>
                </a:cubicBezTo>
                <a:lnTo>
                  <a:pt x="106" y="459"/>
                </a:lnTo>
                <a:cubicBezTo>
                  <a:pt x="7" y="374"/>
                  <a:pt x="7" y="374"/>
                  <a:pt x="7" y="374"/>
                </a:cubicBezTo>
                <a:lnTo>
                  <a:pt x="7" y="374"/>
                </a:lnTo>
                <a:cubicBezTo>
                  <a:pt x="7" y="374"/>
                  <a:pt x="0" y="367"/>
                  <a:pt x="0" y="353"/>
                </a:cubicBezTo>
                <a:cubicBezTo>
                  <a:pt x="0" y="346"/>
                  <a:pt x="7" y="339"/>
                  <a:pt x="7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55" name="Freeform 26"/>
          <p:cNvSpPr>
            <a:spLocks noChangeAspect="1" noChangeArrowheads="1"/>
          </p:cNvSpPr>
          <p:nvPr/>
        </p:nvSpPr>
        <p:spPr bwMode="auto">
          <a:xfrm>
            <a:off x="5435057" y="3866934"/>
            <a:ext cx="214083" cy="180000"/>
          </a:xfrm>
          <a:custGeom>
            <a:avLst/>
            <a:gdLst>
              <a:gd name="T0" fmla="*/ 579 w 609"/>
              <a:gd name="T1" fmla="*/ 509 h 510"/>
              <a:gd name="T2" fmla="*/ 579 w 609"/>
              <a:gd name="T3" fmla="*/ 509 h 510"/>
              <a:gd name="T4" fmla="*/ 28 w 609"/>
              <a:gd name="T5" fmla="*/ 509 h 510"/>
              <a:gd name="T6" fmla="*/ 0 w 609"/>
              <a:gd name="T7" fmla="*/ 488 h 510"/>
              <a:gd name="T8" fmla="*/ 0 w 609"/>
              <a:gd name="T9" fmla="*/ 481 h 510"/>
              <a:gd name="T10" fmla="*/ 28 w 609"/>
              <a:gd name="T11" fmla="*/ 452 h 510"/>
              <a:gd name="T12" fmla="*/ 579 w 609"/>
              <a:gd name="T13" fmla="*/ 452 h 510"/>
              <a:gd name="T14" fmla="*/ 608 w 609"/>
              <a:gd name="T15" fmla="*/ 481 h 510"/>
              <a:gd name="T16" fmla="*/ 608 w 609"/>
              <a:gd name="T17" fmla="*/ 488 h 510"/>
              <a:gd name="T18" fmla="*/ 579 w 609"/>
              <a:gd name="T19" fmla="*/ 509 h 510"/>
              <a:gd name="T20" fmla="*/ 523 w 609"/>
              <a:gd name="T21" fmla="*/ 396 h 510"/>
              <a:gd name="T22" fmla="*/ 523 w 609"/>
              <a:gd name="T23" fmla="*/ 396 h 510"/>
              <a:gd name="T24" fmla="*/ 495 w 609"/>
              <a:gd name="T25" fmla="*/ 424 h 510"/>
              <a:gd name="T26" fmla="*/ 438 w 609"/>
              <a:gd name="T27" fmla="*/ 424 h 510"/>
              <a:gd name="T28" fmla="*/ 410 w 609"/>
              <a:gd name="T29" fmla="*/ 396 h 510"/>
              <a:gd name="T30" fmla="*/ 410 w 609"/>
              <a:gd name="T31" fmla="*/ 198 h 510"/>
              <a:gd name="T32" fmla="*/ 410 w 609"/>
              <a:gd name="T33" fmla="*/ 198 h 510"/>
              <a:gd name="T34" fmla="*/ 410 w 609"/>
              <a:gd name="T35" fmla="*/ 141 h 510"/>
              <a:gd name="T36" fmla="*/ 438 w 609"/>
              <a:gd name="T37" fmla="*/ 113 h 510"/>
              <a:gd name="T38" fmla="*/ 495 w 609"/>
              <a:gd name="T39" fmla="*/ 113 h 510"/>
              <a:gd name="T40" fmla="*/ 523 w 609"/>
              <a:gd name="T41" fmla="*/ 141 h 510"/>
              <a:gd name="T42" fmla="*/ 523 w 609"/>
              <a:gd name="T43" fmla="*/ 339 h 510"/>
              <a:gd name="T44" fmla="*/ 523 w 609"/>
              <a:gd name="T45" fmla="*/ 339 h 510"/>
              <a:gd name="T46" fmla="*/ 523 w 609"/>
              <a:gd name="T47" fmla="*/ 396 h 510"/>
              <a:gd name="T48" fmla="*/ 332 w 609"/>
              <a:gd name="T49" fmla="*/ 424 h 510"/>
              <a:gd name="T50" fmla="*/ 332 w 609"/>
              <a:gd name="T51" fmla="*/ 424 h 510"/>
              <a:gd name="T52" fmla="*/ 276 w 609"/>
              <a:gd name="T53" fmla="*/ 424 h 510"/>
              <a:gd name="T54" fmla="*/ 247 w 609"/>
              <a:gd name="T55" fmla="*/ 396 h 510"/>
              <a:gd name="T56" fmla="*/ 247 w 609"/>
              <a:gd name="T57" fmla="*/ 339 h 510"/>
              <a:gd name="T58" fmla="*/ 247 w 609"/>
              <a:gd name="T59" fmla="*/ 85 h 510"/>
              <a:gd name="T60" fmla="*/ 247 w 609"/>
              <a:gd name="T61" fmla="*/ 28 h 510"/>
              <a:gd name="T62" fmla="*/ 276 w 609"/>
              <a:gd name="T63" fmla="*/ 0 h 510"/>
              <a:gd name="T64" fmla="*/ 332 w 609"/>
              <a:gd name="T65" fmla="*/ 0 h 510"/>
              <a:gd name="T66" fmla="*/ 360 w 609"/>
              <a:gd name="T67" fmla="*/ 28 h 510"/>
              <a:gd name="T68" fmla="*/ 360 w 609"/>
              <a:gd name="T69" fmla="*/ 85 h 510"/>
              <a:gd name="T70" fmla="*/ 360 w 609"/>
              <a:gd name="T71" fmla="*/ 339 h 510"/>
              <a:gd name="T72" fmla="*/ 360 w 609"/>
              <a:gd name="T73" fmla="*/ 396 h 510"/>
              <a:gd name="T74" fmla="*/ 332 w 609"/>
              <a:gd name="T75" fmla="*/ 424 h 510"/>
              <a:gd name="T76" fmla="*/ 169 w 609"/>
              <a:gd name="T77" fmla="*/ 424 h 510"/>
              <a:gd name="T78" fmla="*/ 169 w 609"/>
              <a:gd name="T79" fmla="*/ 424 h 510"/>
              <a:gd name="T80" fmla="*/ 113 w 609"/>
              <a:gd name="T81" fmla="*/ 424 h 510"/>
              <a:gd name="T82" fmla="*/ 85 w 609"/>
              <a:gd name="T83" fmla="*/ 396 h 510"/>
              <a:gd name="T84" fmla="*/ 85 w 609"/>
              <a:gd name="T85" fmla="*/ 339 h 510"/>
              <a:gd name="T86" fmla="*/ 85 w 609"/>
              <a:gd name="T87" fmla="*/ 339 h 510"/>
              <a:gd name="T88" fmla="*/ 85 w 609"/>
              <a:gd name="T89" fmla="*/ 283 h 510"/>
              <a:gd name="T90" fmla="*/ 113 w 609"/>
              <a:gd name="T91" fmla="*/ 254 h 510"/>
              <a:gd name="T92" fmla="*/ 169 w 609"/>
              <a:gd name="T93" fmla="*/ 254 h 510"/>
              <a:gd name="T94" fmla="*/ 198 w 609"/>
              <a:gd name="T95" fmla="*/ 283 h 510"/>
              <a:gd name="T96" fmla="*/ 198 w 609"/>
              <a:gd name="T97" fmla="*/ 339 h 510"/>
              <a:gd name="T98" fmla="*/ 198 w 609"/>
              <a:gd name="T99" fmla="*/ 339 h 510"/>
              <a:gd name="T100" fmla="*/ 198 w 609"/>
              <a:gd name="T101" fmla="*/ 396 h 510"/>
              <a:gd name="T102" fmla="*/ 169 w 609"/>
              <a:gd name="T103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9" h="510">
                <a:moveTo>
                  <a:pt x="579" y="509"/>
                </a:moveTo>
                <a:lnTo>
                  <a:pt x="579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14" y="452"/>
                  <a:pt x="28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8" y="467"/>
                  <a:pt x="608" y="481"/>
                </a:cubicBezTo>
                <a:cubicBezTo>
                  <a:pt x="608" y="488"/>
                  <a:pt x="608" y="488"/>
                  <a:pt x="608" y="488"/>
                </a:cubicBezTo>
                <a:cubicBezTo>
                  <a:pt x="608" y="502"/>
                  <a:pt x="594" y="509"/>
                  <a:pt x="579" y="509"/>
                </a:cubicBezTo>
                <a:close/>
                <a:moveTo>
                  <a:pt x="523" y="396"/>
                </a:moveTo>
                <a:lnTo>
                  <a:pt x="523" y="396"/>
                </a:lnTo>
                <a:cubicBezTo>
                  <a:pt x="523" y="417"/>
                  <a:pt x="509" y="424"/>
                  <a:pt x="495" y="424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17" y="424"/>
                  <a:pt x="410" y="417"/>
                  <a:pt x="410" y="396"/>
                </a:cubicBez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0" y="141"/>
                  <a:pt x="410" y="141"/>
                  <a:pt x="410" y="141"/>
                </a:cubicBezTo>
                <a:cubicBezTo>
                  <a:pt x="410" y="127"/>
                  <a:pt x="417" y="113"/>
                  <a:pt x="438" y="113"/>
                </a:cubicBezTo>
                <a:cubicBezTo>
                  <a:pt x="495" y="113"/>
                  <a:pt x="495" y="113"/>
                  <a:pt x="495" y="113"/>
                </a:cubicBezTo>
                <a:cubicBezTo>
                  <a:pt x="509" y="113"/>
                  <a:pt x="523" y="127"/>
                  <a:pt x="523" y="141"/>
                </a:cubicBezTo>
                <a:cubicBezTo>
                  <a:pt x="523" y="339"/>
                  <a:pt x="523" y="339"/>
                  <a:pt x="523" y="339"/>
                </a:cubicBezTo>
                <a:lnTo>
                  <a:pt x="523" y="339"/>
                </a:lnTo>
                <a:lnTo>
                  <a:pt x="523" y="396"/>
                </a:ln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62" y="424"/>
                  <a:pt x="247" y="417"/>
                  <a:pt x="247" y="396"/>
                </a:cubicBezTo>
                <a:cubicBezTo>
                  <a:pt x="247" y="339"/>
                  <a:pt x="247" y="339"/>
                  <a:pt x="247" y="339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2" y="0"/>
                  <a:pt x="276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46" y="0"/>
                  <a:pt x="360" y="14"/>
                  <a:pt x="360" y="28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339"/>
                  <a:pt x="360" y="339"/>
                  <a:pt x="360" y="339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339"/>
                  <a:pt x="85" y="339"/>
                  <a:pt x="85" y="339"/>
                </a:cubicBezTo>
                <a:lnTo>
                  <a:pt x="85" y="339"/>
                </a:lnTo>
                <a:cubicBezTo>
                  <a:pt x="85" y="283"/>
                  <a:pt x="85" y="283"/>
                  <a:pt x="85" y="283"/>
                </a:cubicBezTo>
                <a:cubicBezTo>
                  <a:pt x="85" y="269"/>
                  <a:pt x="99" y="254"/>
                  <a:pt x="113" y="254"/>
                </a:cubicBezTo>
                <a:cubicBezTo>
                  <a:pt x="169" y="254"/>
                  <a:pt x="169" y="254"/>
                  <a:pt x="169" y="254"/>
                </a:cubicBezTo>
                <a:cubicBezTo>
                  <a:pt x="191" y="254"/>
                  <a:pt x="198" y="269"/>
                  <a:pt x="198" y="283"/>
                </a:cubicBezTo>
                <a:cubicBezTo>
                  <a:pt x="198" y="339"/>
                  <a:pt x="198" y="339"/>
                  <a:pt x="198" y="339"/>
                </a:cubicBezTo>
                <a:lnTo>
                  <a:pt x="198" y="339"/>
                </a:ln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91" y="424"/>
                  <a:pt x="169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445469"/>
              </a:solidFill>
              <a:latin typeface="Lato Light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730260" y="2348880"/>
            <a:ext cx="713948" cy="1501337"/>
          </a:xfrm>
          <a:prstGeom prst="line">
            <a:avLst/>
          </a:prstGeom>
          <a:ln w="3175">
            <a:solidFill>
              <a:schemeClr val="bg1">
                <a:lumMod val="75000"/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1979712" y="4293096"/>
            <a:ext cx="1643161" cy="867399"/>
          </a:xfrm>
          <a:prstGeom prst="line">
            <a:avLst/>
          </a:prstGeom>
          <a:ln w="3175">
            <a:solidFill>
              <a:schemeClr val="bg1">
                <a:lumMod val="75000"/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77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Motiv sady Office">
  <a:themeElements>
    <a:clrScheme name="Raifeisenbank premium">
      <a:dk1>
        <a:srgbClr val="303030"/>
      </a:dk1>
      <a:lt1>
        <a:srgbClr val="FFFFFF"/>
      </a:lt1>
      <a:dk2>
        <a:srgbClr val="575757"/>
      </a:dk2>
      <a:lt2>
        <a:srgbClr val="909090"/>
      </a:lt2>
      <a:accent1>
        <a:srgbClr val="E2BE43"/>
      </a:accent1>
      <a:accent2>
        <a:srgbClr val="F4DA34"/>
      </a:accent2>
      <a:accent3>
        <a:srgbClr val="BA8735"/>
      </a:accent3>
      <a:accent4>
        <a:srgbClr val="8B752A"/>
      </a:accent4>
      <a:accent5>
        <a:srgbClr val="BA942A"/>
      </a:accent5>
      <a:accent6>
        <a:srgbClr val="F79646"/>
      </a:accent6>
      <a:hlink>
        <a:srgbClr val="55454C"/>
      </a:hlink>
      <a:folHlink>
        <a:srgbClr val="E36C09"/>
      </a:folHlink>
    </a:clrScheme>
    <a:fontScheme name="Raiffeisen Bank">
      <a:majorFont>
        <a:latin typeface="Futura T OT"/>
        <a:ea typeface=""/>
        <a:cs typeface=""/>
      </a:majorFont>
      <a:minorFont>
        <a:latin typeface="Futura T OT Ligh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Motiv sady Office">
  <a:themeElements>
    <a:clrScheme name="Raiffeisen bank">
      <a:dk1>
        <a:srgbClr val="303030"/>
      </a:dk1>
      <a:lt1>
        <a:srgbClr val="FFFFFF"/>
      </a:lt1>
      <a:dk2>
        <a:srgbClr val="575757"/>
      </a:dk2>
      <a:lt2>
        <a:srgbClr val="909090"/>
      </a:lt2>
      <a:accent1>
        <a:srgbClr val="BCBCBC"/>
      </a:accent1>
      <a:accent2>
        <a:srgbClr val="BB942A"/>
      </a:accent2>
      <a:accent3>
        <a:srgbClr val="E3BF43"/>
      </a:accent3>
      <a:accent4>
        <a:srgbClr val="BC8834"/>
      </a:accent4>
      <a:accent5>
        <a:srgbClr val="F5DB2E"/>
      </a:accent5>
      <a:accent6>
        <a:srgbClr val="F79646"/>
      </a:accent6>
      <a:hlink>
        <a:srgbClr val="8C752A"/>
      </a:hlink>
      <a:folHlink>
        <a:srgbClr val="E3BF43"/>
      </a:folHlink>
    </a:clrScheme>
    <a:fontScheme name="Raiffeisen Bank">
      <a:majorFont>
        <a:latin typeface="Futura T OT"/>
        <a:ea typeface=""/>
        <a:cs typeface=""/>
      </a:majorFont>
      <a:minorFont>
        <a:latin typeface="Futura T OT Ligh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536</Words>
  <Application>Microsoft Office PowerPoint</Application>
  <PresentationFormat>Předvádění na obrazovce (4:3)</PresentationFormat>
  <Paragraphs>84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19" baseType="lpstr">
      <vt:lpstr>Arial</vt:lpstr>
      <vt:lpstr>Calibri</vt:lpstr>
      <vt:lpstr>Calibri Light</vt:lpstr>
      <vt:lpstr>Futura T OT</vt:lpstr>
      <vt:lpstr>Futura T OT Light</vt:lpstr>
      <vt:lpstr>FuturaTEE</vt:lpstr>
      <vt:lpstr>Lato Light</vt:lpstr>
      <vt:lpstr>Open Sans</vt:lpstr>
      <vt:lpstr>Roboto Light</vt:lpstr>
      <vt:lpstr>Roboto Regular</vt:lpstr>
      <vt:lpstr>Wingdings</vt:lpstr>
      <vt:lpstr>1_Motiv sady Office</vt:lpstr>
      <vt:lpstr>3_Motiv sady Office</vt:lpstr>
      <vt:lpstr>Prezentace aplikace PowerPoint</vt:lpstr>
      <vt:lpstr>RAIFFEISENBANK na českém trhu</vt:lpstr>
      <vt:lpstr>Raiffeisenbank a financování  malých a středních firem </vt:lpstr>
      <vt:lpstr>Raiffeisenbank a zvýhodněné úvěry malým a středním firmám</vt:lpstr>
      <vt:lpstr>Raiffeisenbank a financování začínajících podnikatelů</vt:lpstr>
      <vt:lpstr>Raiffeisenbank a poradenství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Pavla</dc:creator>
  <cp:lastModifiedBy>pluta</cp:lastModifiedBy>
  <cp:revision>131</cp:revision>
  <dcterms:created xsi:type="dcterms:W3CDTF">2016-11-19T14:44:22Z</dcterms:created>
  <dcterms:modified xsi:type="dcterms:W3CDTF">2017-06-05T15:45:55Z</dcterms:modified>
</cp:coreProperties>
</file>